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slideLayouts/slideLayout19.xml" ContentType="application/vnd.openxmlformats-officedocument.presentationml.slideLayout+xml"/>
  <Override PartName="/ppt/theme/theme19.xml" ContentType="application/vnd.openxmlformats-officedocument.theme+xml"/>
  <Override PartName="/ppt/slideLayouts/slideLayout20.xml" ContentType="application/vnd.openxmlformats-officedocument.presentationml.slideLayout+xml"/>
  <Override PartName="/ppt/theme/theme2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2" r:id="rId18"/>
    <p:sldMasterId id="2147483684" r:id="rId19"/>
    <p:sldMasterId id="2147483686" r:id="rId20"/>
  </p:sldMasterIdLst>
  <p:sldIdLst>
    <p:sldId id="256" r:id="rId21"/>
    <p:sldId id="257" r:id="rId22"/>
    <p:sldId id="258" r:id="rId23"/>
    <p:sldId id="259" r:id="rId24"/>
    <p:sldId id="260" r:id="rId25"/>
    <p:sldId id="261" r:id="rId26"/>
    <p:sldId id="262" r:id="rId27"/>
    <p:sldId id="263" r:id="rId28"/>
    <p:sldId id="264" r:id="rId29"/>
    <p:sldId id="265" r:id="rId30"/>
    <p:sldId id="266" r:id="rId31"/>
    <p:sldId id="267" r:id="rId32"/>
    <p:sldId id="268" r:id="rId33"/>
    <p:sldId id="269" r:id="rId34"/>
    <p:sldId id="270" r:id="rId35"/>
    <p:sldId id="271" r:id="rId36"/>
    <p:sldId id="272" r:id="rId37"/>
    <p:sldId id="273" r:id="rId38"/>
    <p:sldId id="275" r:id="rId39"/>
    <p:sldId id="276" r:id="rId40"/>
    <p:sldId id="277" r:id="rId41"/>
    <p:sldId id="278" r:id="rId42"/>
    <p:sldId id="279" r:id="rId43"/>
    <p:sldId id="280" r:id="rId44"/>
    <p:sldId id="281" r:id="rId45"/>
    <p:sldId id="282" r:id="rId46"/>
  </p:sldIdLst>
  <p:sldSz cx="12192000" cy="6858000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9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F79E814-4503-4F9B-AB8C-1A3FDDBEAC88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686C9A3-23C2-4293-95E5-62F253C54EC8}" type="slidenum">
              <a:t>‹N›</a:t>
            </a:fld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it-IT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20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fld id="{F110A237-31CA-47CD-BC36-1AF5392D2AFB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849DFD1-2CB3-40CC-A5AC-7EE4618F574F}" type="slidenum">
              <a:t>‹N›</a:t>
            </a:fld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dt" idx="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72F5430-7981-48B3-B148-07E12C14084B}" type="slidenum">
              <a:t>‹N›</a:t>
            </a:fld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578C8870-243E-4F98-B821-5818B3F87B55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525B9AD7-AB59-4982-89A6-28EE2C667464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E534CD03-5B7D-4119-A968-73CC7AA83D56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CE4701F0-EAA5-4C25-8B16-6624DF74D023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77C134A5-9323-4709-BFB1-24F606C1019B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49490D46-01E9-4F75-BEC3-3CF2418EDBDC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070856E9-113F-46F4-877D-8ED68451741C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9EE22425-EB29-4E50-8FA2-9125D152CDF9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it-IT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20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8"/>
          </p:nvPr>
        </p:nvSpPr>
        <p:spPr/>
        <p:txBody>
          <a:bodyPr/>
          <a:lstStyle/>
          <a:p>
            <a:fld id="{61A10900-E0D7-458C-A531-43B5CE38B233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1"/>
          </p:nvPr>
        </p:nvSpPr>
        <p:spPr/>
        <p:txBody>
          <a:bodyPr/>
          <a:lstStyle/>
          <a:p>
            <a:fld id="{20829BCF-AE4B-4236-8C4B-646C2216306C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Intestazione della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4"/>
          </p:nvPr>
        </p:nvSpPr>
        <p:spPr/>
        <p:txBody>
          <a:bodyPr/>
          <a:lstStyle/>
          <a:p>
            <a:fld id="{AE1CCBCF-A61F-4F83-8445-0B01AEFE6DE9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it-IT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20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it-IT" sz="20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7"/>
          </p:nvPr>
        </p:nvSpPr>
        <p:spPr/>
        <p:txBody>
          <a:bodyPr/>
          <a:lstStyle/>
          <a:p>
            <a:fld id="{3C1E339E-671F-4FFD-BDF5-CA4DA535F41A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lstStyle/>
          <a:p>
            <a:fld id="{01D9CCDA-289B-4758-B622-FC7A313BAFEA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it-IT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fld id="{DA1A92D7-6148-46BE-9F1E-35D172A307DC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5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4"/>
          </p:nvPr>
        </p:nvSpPr>
        <p:spPr/>
        <p:txBody>
          <a:bodyPr/>
          <a:lstStyle/>
          <a:p>
            <a:r>
              <a:t>Footer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1800" b="0" strike="noStrike" spc="-1">
                <a:solidFill>
                  <a:schemeClr val="dk1"/>
                </a:solidFill>
                <a:latin typeface="Calibri"/>
              </a:rPr>
              <a:t>Fare clic sull'icona per inserire un'immagine</a:t>
            </a:r>
            <a:endParaRPr lang="it-IT" sz="18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9A30D66-FEF1-455B-B146-0144CAF519BF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title"/>
          </p:nvPr>
        </p:nvSpPr>
        <p:spPr>
          <a:xfrm>
            <a:off x="1212840" y="2057400"/>
            <a:ext cx="5117760" cy="1928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5400" b="1" strike="noStrike" spc="-52">
                <a:solidFill>
                  <a:schemeClr val="lt1"/>
                </a:solidFill>
                <a:latin typeface="Calibri"/>
              </a:rPr>
              <a:t>Fare clic per modificare lo stile del titolo dello schema</a:t>
            </a:r>
            <a:endParaRPr lang="it-IT" sz="54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" name="Parallelogramma 14"/>
          <p:cNvSpPr/>
          <p:nvPr/>
        </p:nvSpPr>
        <p:spPr>
          <a:xfrm>
            <a:off x="7448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" name="Rettangolo 7"/>
          <p:cNvSpPr/>
          <p:nvPr/>
        </p:nvSpPr>
        <p:spPr>
          <a:xfrm>
            <a:off x="0" y="0"/>
            <a:ext cx="4654080" cy="5864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092240" y="786240"/>
            <a:ext cx="3068640" cy="209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3600" b="0" strike="noStrike" spc="-52">
                <a:solidFill>
                  <a:srgbClr val="FFFFFF"/>
                </a:solidFill>
                <a:latin typeface="Calibri"/>
              </a:rPr>
              <a:t>Fare clic per modificare lo stile del titolo dello schema</a:t>
            </a:r>
            <a:endParaRPr lang="it-IT" sz="36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459040" y="812880"/>
            <a:ext cx="5713560" cy="4868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1092240" y="3043080"/>
            <a:ext cx="3068640" cy="263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it-IT" sz="1800" b="0" strike="noStrike" spc="-1">
                <a:solidFill>
                  <a:srgbClr val="FFFFFF"/>
                </a:solidFill>
                <a:latin typeface="Calibri"/>
              </a:rPr>
              <a:t>Fare clic per modificare gli stili del testo dello schema</a:t>
            </a:r>
            <a:endParaRPr lang="it-IT" sz="18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4" name="Rettangolo 8"/>
          <p:cNvSpPr/>
          <p:nvPr/>
        </p:nvSpPr>
        <p:spPr>
          <a:xfrm>
            <a:off x="0" y="1397160"/>
            <a:ext cx="1036080" cy="132912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" name="Rettangolo 10"/>
          <p:cNvSpPr/>
          <p:nvPr/>
        </p:nvSpPr>
        <p:spPr>
          <a:xfrm>
            <a:off x="5459040" y="624240"/>
            <a:ext cx="5713560" cy="125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dt" idx="4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sldNum" idx="5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6522ECB-B1DA-426E-B8DA-69A4A30E3DDB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18" name="Connecteur droit 19"/>
          <p:cNvCxnSpPr/>
          <p:nvPr/>
        </p:nvCxnSpPr>
        <p:spPr>
          <a:xfrm flipH="1">
            <a:off x="1091880" y="6446520"/>
            <a:ext cx="1643760" cy="360"/>
          </a:xfrm>
          <a:prstGeom prst="straightConnector1">
            <a:avLst/>
          </a:prstGeom>
          <a:ln w="28575">
            <a:solidFill>
              <a:srgbClr val="242852"/>
            </a:solidFill>
            <a:round/>
          </a:ln>
        </p:spPr>
      </p:cxnSp>
      <p:cxnSp>
        <p:nvCxnSpPr>
          <p:cNvPr id="19" name="Connecteur droit 19"/>
          <p:cNvCxnSpPr/>
          <p:nvPr/>
        </p:nvCxnSpPr>
        <p:spPr>
          <a:xfrm flipH="1">
            <a:off x="8420040" y="6429240"/>
            <a:ext cx="1000800" cy="360"/>
          </a:xfrm>
          <a:prstGeom prst="straightConnector1">
            <a:avLst/>
          </a:prstGeom>
          <a:ln w="28575">
            <a:solidFill>
              <a:srgbClr val="ACCBF9"/>
            </a:solidFill>
            <a:round/>
          </a:ln>
        </p:spPr>
      </p:cxnSp>
      <p:cxnSp>
        <p:nvCxnSpPr>
          <p:cNvPr id="20" name="Connecteur droit 19"/>
          <p:cNvCxnSpPr/>
          <p:nvPr/>
        </p:nvCxnSpPr>
        <p:spPr>
          <a:xfrm flipH="1" flipV="1">
            <a:off x="10765440" y="6446520"/>
            <a:ext cx="407520" cy="6840"/>
          </a:xfrm>
          <a:prstGeom prst="straightConnector1">
            <a:avLst/>
          </a:prstGeom>
          <a:ln w="28575">
            <a:solidFill>
              <a:srgbClr val="ACCBF9"/>
            </a:solidFill>
            <a:round/>
          </a:ln>
        </p:spPr>
      </p:cxnSp>
      <p:sp>
        <p:nvSpPr>
          <p:cNvPr id="21" name="Segnaposto piè di pagina 2"/>
          <p:cNvSpPr/>
          <p:nvPr/>
        </p:nvSpPr>
        <p:spPr>
          <a:xfrm>
            <a:off x="21600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Direttori del Corso – M. De Luca – M.A. Zappa</a:t>
            </a:r>
            <a:endParaRPr lang="it-IT" sz="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rallelogramma 14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" name="Rettangolo 7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4800" b="1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lo stile del titolo dello schema</a:t>
            </a:r>
            <a:endParaRPr lang="it-IT" sz="4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216440" y="2108160"/>
            <a:ext cx="10058040" cy="37605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26" name="PlaceHolder 3"/>
          <p:cNvSpPr>
            <a:spLocks noGrp="1"/>
          </p:cNvSpPr>
          <p:nvPr>
            <p:ph type="dt" idx="6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sldNum" idx="7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6AD162B-7543-4DE1-91AC-F9DCA632EE53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Segnaposto piè di pagina 2"/>
          <p:cNvSpPr/>
          <p:nvPr/>
        </p:nvSpPr>
        <p:spPr>
          <a:xfrm>
            <a:off x="21600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Direttori del Corso – M. De Luca – M.A. Zappa</a:t>
            </a:r>
            <a:endParaRPr lang="it-IT" sz="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2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3" name="Parallelogramma 14"/>
          <p:cNvSpPr/>
          <p:nvPr/>
        </p:nvSpPr>
        <p:spPr>
          <a:xfrm>
            <a:off x="7448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4" name="Rettangolo 7"/>
          <p:cNvSpPr/>
          <p:nvPr/>
        </p:nvSpPr>
        <p:spPr>
          <a:xfrm>
            <a:off x="0" y="0"/>
            <a:ext cx="4654080" cy="5864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PlaceHolder 1"/>
          <p:cNvSpPr>
            <a:spLocks noGrp="1"/>
          </p:cNvSpPr>
          <p:nvPr>
            <p:ph type="body"/>
          </p:nvPr>
        </p:nvSpPr>
        <p:spPr>
          <a:xfrm>
            <a:off x="5459040" y="497880"/>
            <a:ext cx="5713560" cy="4868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ctr">
            <a:no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36" name="Rettangolo 8"/>
          <p:cNvSpPr/>
          <p:nvPr/>
        </p:nvSpPr>
        <p:spPr>
          <a:xfrm>
            <a:off x="0" y="2003400"/>
            <a:ext cx="1036080" cy="185688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7" name="Rettangolo 10"/>
          <p:cNvSpPr/>
          <p:nvPr/>
        </p:nvSpPr>
        <p:spPr>
          <a:xfrm>
            <a:off x="5459040" y="377280"/>
            <a:ext cx="5713560" cy="125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dt" idx="8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sldNum" idx="9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3729CC1-1860-448B-8547-9AE9EAB3F949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Rettangolo 4"/>
          <p:cNvSpPr/>
          <p:nvPr/>
        </p:nvSpPr>
        <p:spPr>
          <a:xfrm>
            <a:off x="1078200" y="2003400"/>
            <a:ext cx="3575880" cy="185688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title"/>
          </p:nvPr>
        </p:nvSpPr>
        <p:spPr>
          <a:xfrm>
            <a:off x="1092240" y="1884960"/>
            <a:ext cx="3314520" cy="209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80920"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4400" b="1" strike="noStrike" spc="-52">
                <a:solidFill>
                  <a:srgbClr val="FFFFFF"/>
                </a:solidFill>
                <a:latin typeface="Calibri"/>
              </a:rPr>
              <a:t>Fare clic per modificare lo stile del titolo dello schema</a:t>
            </a:r>
            <a:endParaRPr lang="it-IT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Rettangolo 17"/>
          <p:cNvSpPr/>
          <p:nvPr/>
        </p:nvSpPr>
        <p:spPr>
          <a:xfrm>
            <a:off x="1092240" y="993600"/>
            <a:ext cx="1036080" cy="936360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3" name="Segnaposto piè di pagina 2"/>
          <p:cNvSpPr/>
          <p:nvPr/>
        </p:nvSpPr>
        <p:spPr>
          <a:xfrm>
            <a:off x="21600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Direttori del Corso – M. De Luca – M.A. Zappa</a:t>
            </a:r>
            <a:endParaRPr lang="it-IT" sz="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5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4654080" cy="58640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1800" b="0" strike="noStrike" spc="-1">
                <a:solidFill>
                  <a:schemeClr val="lt1"/>
                </a:solidFill>
                <a:latin typeface="Calibri"/>
              </a:rPr>
              <a:t>Fare clic sull'icona per inserire un'immagine</a:t>
            </a:r>
            <a:endParaRPr lang="it-IT" sz="18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47" name="Parallelogramma 14"/>
          <p:cNvSpPr/>
          <p:nvPr/>
        </p:nvSpPr>
        <p:spPr>
          <a:xfrm>
            <a:off x="7448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459040" y="497880"/>
            <a:ext cx="5713560" cy="4868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ctr">
            <a:no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49" name="PlaceHolder 3"/>
          <p:cNvSpPr>
            <a:spLocks noGrp="1"/>
          </p:cNvSpPr>
          <p:nvPr>
            <p:ph type="dt" idx="10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sldNum" idx="11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500E35-7A53-48CF-B262-7C168E53ECBD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title"/>
          </p:nvPr>
        </p:nvSpPr>
        <p:spPr>
          <a:xfrm>
            <a:off x="1092240" y="1884960"/>
            <a:ext cx="3068640" cy="209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80920"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4400" b="1" strike="noStrike" spc="-52">
                <a:solidFill>
                  <a:srgbClr val="FFFFFF"/>
                </a:solidFill>
                <a:latin typeface="Calibri"/>
              </a:rPr>
              <a:t>Fare clic per modificare lo stile del titolo dello schema</a:t>
            </a:r>
            <a:endParaRPr lang="it-IT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2" name="Segnaposto piè di pagina 2"/>
          <p:cNvSpPr/>
          <p:nvPr/>
        </p:nvSpPr>
        <p:spPr>
          <a:xfrm>
            <a:off x="21600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Direttori del Corso – M. De Luca – M.A. Zappa</a:t>
            </a:r>
            <a:endParaRPr lang="it-IT" sz="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4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5" name="Parallelogramma 14"/>
          <p:cNvSpPr/>
          <p:nvPr/>
        </p:nvSpPr>
        <p:spPr>
          <a:xfrm>
            <a:off x="7448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984560" y="548280"/>
            <a:ext cx="6054480" cy="63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3600" b="1" strike="noStrike" spc="-52">
                <a:solidFill>
                  <a:srgbClr val="FFFFFF"/>
                </a:solidFill>
                <a:latin typeface="Calibri"/>
              </a:rPr>
              <a:t>Fare clic per modificare lo stile del titolo dello schema</a:t>
            </a:r>
            <a:endParaRPr lang="it-IT" sz="36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100840" y="1611360"/>
            <a:ext cx="6071760" cy="375480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rm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58" name="PlaceHolder 3"/>
          <p:cNvSpPr>
            <a:spLocks noGrp="1"/>
          </p:cNvSpPr>
          <p:nvPr>
            <p:ph type="dt" idx="12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ftr" idx="13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" name="PlaceHolder 5"/>
          <p:cNvSpPr>
            <a:spLocks noGrp="1"/>
          </p:cNvSpPr>
          <p:nvPr>
            <p:ph type="sldNum" idx="14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246160-EAF3-4177-9AA1-2A112360EE73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" name="PlaceHolder 6"/>
          <p:cNvSpPr>
            <a:spLocks noGrp="1"/>
          </p:cNvSpPr>
          <p:nvPr>
            <p:ph type="body"/>
          </p:nvPr>
        </p:nvSpPr>
        <p:spPr>
          <a:xfrm>
            <a:off x="0" y="0"/>
            <a:ext cx="4654080" cy="58640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sull'icona per inserire un'immagine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3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2191760" cy="3540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sull'icona per inserire un'immagine</a:t>
            </a:r>
          </a:p>
        </p:txBody>
      </p:sp>
      <p:sp>
        <p:nvSpPr>
          <p:cNvPr id="65" name="Parallelogramma 14"/>
          <p:cNvSpPr/>
          <p:nvPr/>
        </p:nvSpPr>
        <p:spPr>
          <a:xfrm>
            <a:off x="7448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title"/>
          </p:nvPr>
        </p:nvSpPr>
        <p:spPr>
          <a:xfrm>
            <a:off x="3068640" y="880200"/>
            <a:ext cx="6054480" cy="63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it-IT" sz="3600" b="1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lo stile del titolo dello schema</a:t>
            </a:r>
            <a:endParaRPr lang="it-IT" sz="36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dt" idx="15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ftr" idx="16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sldNum" idx="17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047F50C-5343-4025-A9D1-580E53D24647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Rettangolo 18"/>
          <p:cNvSpPr/>
          <p:nvPr/>
        </p:nvSpPr>
        <p:spPr>
          <a:xfrm>
            <a:off x="5577840" y="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2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3" name="Parallelogramma 14"/>
          <p:cNvSpPr/>
          <p:nvPr/>
        </p:nvSpPr>
        <p:spPr>
          <a:xfrm>
            <a:off x="7448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4" name="Rettangolo 3"/>
          <p:cNvSpPr/>
          <p:nvPr/>
        </p:nvSpPr>
        <p:spPr>
          <a:xfrm>
            <a:off x="4654440" y="507240"/>
            <a:ext cx="7537320" cy="484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5" name="Rettangolo 7"/>
          <p:cNvSpPr/>
          <p:nvPr/>
        </p:nvSpPr>
        <p:spPr>
          <a:xfrm>
            <a:off x="0" y="0"/>
            <a:ext cx="4654080" cy="586404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092240" y="1884960"/>
            <a:ext cx="3068640" cy="209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80920"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4400" b="1" strike="noStrike" spc="-52">
                <a:solidFill>
                  <a:srgbClr val="FFFFFF"/>
                </a:solidFill>
                <a:latin typeface="Calibri"/>
              </a:rPr>
              <a:t>Fare clic per modificare lo stile del titolo dello schema</a:t>
            </a:r>
            <a:endParaRPr lang="it-IT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473520" y="943560"/>
            <a:ext cx="4699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ctr">
            <a:norm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dt" idx="18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ftr" idx="19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sldNum" idx="20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809D560-9D22-4D12-AC2B-B0A52FFF0EDE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Rettangolo 19"/>
          <p:cNvSpPr/>
          <p:nvPr/>
        </p:nvSpPr>
        <p:spPr>
          <a:xfrm>
            <a:off x="4370400" y="2322720"/>
            <a:ext cx="1347840" cy="121824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3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4" name="Parallelogramma 14"/>
          <p:cNvSpPr/>
          <p:nvPr/>
        </p:nvSpPr>
        <p:spPr>
          <a:xfrm>
            <a:off x="7448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5" name="Rettangolo 3"/>
          <p:cNvSpPr/>
          <p:nvPr/>
        </p:nvSpPr>
        <p:spPr>
          <a:xfrm>
            <a:off x="4654440" y="507240"/>
            <a:ext cx="7537320" cy="484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6" name="Rettangolo 7"/>
          <p:cNvSpPr/>
          <p:nvPr/>
        </p:nvSpPr>
        <p:spPr>
          <a:xfrm>
            <a:off x="0" y="0"/>
            <a:ext cx="4654080" cy="5864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092240" y="1884960"/>
            <a:ext cx="3068640" cy="209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80920"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4400" b="1" strike="noStrike" spc="-52">
                <a:solidFill>
                  <a:srgbClr val="FFFFFF"/>
                </a:solidFill>
                <a:latin typeface="Calibri"/>
              </a:rPr>
              <a:t>Fare clic per modificare lo stile del titolo dello schema</a:t>
            </a:r>
            <a:endParaRPr lang="it-IT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518520" y="943560"/>
            <a:ext cx="4654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ctr">
            <a:norm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6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89" name="PlaceHolder 3"/>
          <p:cNvSpPr>
            <a:spLocks noGrp="1"/>
          </p:cNvSpPr>
          <p:nvPr>
            <p:ph type="dt" idx="21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ftr" idx="22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sldNum" idx="23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DCF9E66-A715-4911-B917-772231C27141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Rettangolo 17"/>
          <p:cNvSpPr/>
          <p:nvPr/>
        </p:nvSpPr>
        <p:spPr>
          <a:xfrm>
            <a:off x="4370400" y="2322720"/>
            <a:ext cx="1347840" cy="12182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4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5" name="Rettangolo 7"/>
          <p:cNvSpPr/>
          <p:nvPr/>
        </p:nvSpPr>
        <p:spPr>
          <a:xfrm>
            <a:off x="0" y="4578480"/>
            <a:ext cx="12188520" cy="227916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it-IT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2191760" cy="457812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txBody>
          <a:bodyPr lIns="457200" tIns="457200" rIns="90000" bIns="45000" anchor="t">
            <a:normAutofit/>
          </a:bodyPr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IT" sz="2000" b="0" strike="noStrike" spc="-1">
                <a:solidFill>
                  <a:schemeClr val="dk1"/>
                </a:solidFill>
                <a:latin typeface="Calibri"/>
              </a:rPr>
              <a:t>Fare clic sull'icona per inserire un'immagine</a:t>
            </a:r>
            <a:endParaRPr lang="it-IT" sz="20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title"/>
          </p:nvPr>
        </p:nvSpPr>
        <p:spPr>
          <a:xfrm>
            <a:off x="1097280" y="4799520"/>
            <a:ext cx="10113120" cy="743400"/>
          </a:xfrm>
          <a:prstGeom prst="rect">
            <a:avLst/>
          </a:prstGeom>
          <a:noFill/>
          <a:ln w="0">
            <a:noFill/>
          </a:ln>
        </p:spPr>
        <p:txBody>
          <a:bodyPr lIns="91440" tIns="0" rIns="91440" bIns="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it-IT" sz="4400" b="1" strike="noStrike" spc="-52">
                <a:solidFill>
                  <a:srgbClr val="FFFFFF"/>
                </a:solidFill>
                <a:latin typeface="Calibri"/>
              </a:rPr>
              <a:t>Fare clic per modificare lo stile del titolo dello schema</a:t>
            </a:r>
            <a:endParaRPr lang="it-IT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1097280" y="5715000"/>
            <a:ext cx="10112760" cy="609120"/>
          </a:xfrm>
          <a:prstGeom prst="rect">
            <a:avLst/>
          </a:prstGeom>
          <a:noFill/>
          <a:ln w="0">
            <a:noFill/>
          </a:ln>
        </p:spPr>
        <p:txBody>
          <a:bodyPr lIns="91440" tIns="0" rIns="91440" bIns="0" anchor="t">
            <a:normAutofit/>
          </a:bodyPr>
          <a:lstStyle/>
          <a:p>
            <a:pPr indent="0" defTabSz="914400"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it-IT" sz="1800" b="0" strike="noStrike" spc="-1">
                <a:solidFill>
                  <a:srgbClr val="FFFFFF"/>
                </a:solidFill>
                <a:latin typeface="Calibri"/>
              </a:rPr>
              <a:t>Fare clic per modificare gli stili del testo dello schema</a:t>
            </a:r>
            <a:endParaRPr lang="it-IT" sz="18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dt" idx="24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lt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lt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ftr" idx="25"/>
          </p:nvPr>
        </p:nvSpPr>
        <p:spPr>
          <a:xfrm>
            <a:off x="1097280" y="6446880"/>
            <a:ext cx="68180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lt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lt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1" name="PlaceHolder 6"/>
          <p:cNvSpPr>
            <a:spLocks noGrp="1"/>
          </p:cNvSpPr>
          <p:nvPr>
            <p:ph type="sldNum" idx="26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lt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380509E-B460-4440-A2D2-598EE6206EB5}" type="slidenum">
              <a:rPr lang="it-IT" sz="1050" b="0" strike="noStrike" spc="-1">
                <a:solidFill>
                  <a:schemeClr val="lt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2" name="Rettangolo 8"/>
          <p:cNvSpPr/>
          <p:nvPr/>
        </p:nvSpPr>
        <p:spPr>
          <a:xfrm>
            <a:off x="3537000" y="4536000"/>
            <a:ext cx="5117760" cy="125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arallelogramma 14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4" name="Rettangolo 7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4800" b="1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lo stile del titolo dello schema</a:t>
            </a:r>
            <a:endParaRPr lang="it-IT" sz="4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1216440" y="2108160"/>
            <a:ext cx="10058040" cy="3760560"/>
          </a:xfrm>
          <a:prstGeom prst="rect">
            <a:avLst/>
          </a:prstGeom>
          <a:noFill/>
          <a:ln w="0">
            <a:noFill/>
          </a:ln>
        </p:spPr>
        <p:txBody>
          <a:bodyPr vert="eaVert" lIns="45720" tIns="0" rIns="45720" bIns="0" anchor="t">
            <a:no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107" name="PlaceHolder 3"/>
          <p:cNvSpPr>
            <a:spLocks noGrp="1"/>
          </p:cNvSpPr>
          <p:nvPr>
            <p:ph type="dt" idx="27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ftr" idx="28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sldNum" idx="29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4E52E77-1A99-4526-8745-34C6BE2A9145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1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2" name="Parallelogramma 14"/>
          <p:cNvSpPr/>
          <p:nvPr/>
        </p:nvSpPr>
        <p:spPr>
          <a:xfrm>
            <a:off x="79722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3" name="Rettangolo 11"/>
          <p:cNvSpPr/>
          <p:nvPr/>
        </p:nvSpPr>
        <p:spPr>
          <a:xfrm>
            <a:off x="4653360" y="0"/>
            <a:ext cx="139680" cy="685764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4" name="PlaceHolder 1"/>
          <p:cNvSpPr>
            <a:spLocks noGrp="1"/>
          </p:cNvSpPr>
          <p:nvPr>
            <p:ph type="dt" idx="30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ftr" idx="31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sldNum" idx="32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CE47220-B9D1-4E83-ACB5-68C8B4784934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5151"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6000" b="1" strike="noStrike" spc="-52">
                <a:solidFill>
                  <a:srgbClr val="374D81"/>
                </a:solidFill>
                <a:latin typeface="Calibri"/>
              </a:rPr>
              <a:t>Fare clic per modificare lo stile del titolo dello schema</a:t>
            </a:r>
            <a:endParaRPr lang="it-IT" sz="6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8" name="Rettangolo 10"/>
          <p:cNvSpPr/>
          <p:nvPr/>
        </p:nvSpPr>
        <p:spPr>
          <a:xfrm>
            <a:off x="4577040" y="3960"/>
            <a:ext cx="139680" cy="685764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9" name="Immagine 8"/>
          <p:cNvPicPr/>
          <p:nvPr/>
        </p:nvPicPr>
        <p:blipFill>
          <a:blip r:embed="rId3"/>
          <a:stretch/>
        </p:blipFill>
        <p:spPr>
          <a:xfrm>
            <a:off x="-223200" y="0"/>
            <a:ext cx="4799880" cy="6857640"/>
          </a:xfrm>
          <a:prstGeom prst="rect">
            <a:avLst/>
          </a:prstGeom>
          <a:ln w="0">
            <a:noFill/>
          </a:ln>
        </p:spPr>
      </p:pic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2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8724960" y="1346040"/>
            <a:ext cx="2447640" cy="45302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4800" b="1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lo stile del titolo dello schema</a:t>
            </a:r>
            <a:endParaRPr lang="it-IT" sz="4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1092240" y="1346040"/>
            <a:ext cx="7480080" cy="4530240"/>
          </a:xfrm>
          <a:prstGeom prst="rect">
            <a:avLst/>
          </a:prstGeom>
          <a:noFill/>
          <a:ln w="0">
            <a:noFill/>
          </a:ln>
        </p:spPr>
        <p:txBody>
          <a:bodyPr vert="eaVert" lIns="45720" tIns="0" rIns="45720" bIns="0" anchor="t">
            <a:no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dt" idx="33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ftr" idx="34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sldNum" idx="35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557FC9-B5F8-4CAE-9299-7237CA97DA89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8" name="Rettangolo 13"/>
          <p:cNvSpPr/>
          <p:nvPr/>
        </p:nvSpPr>
        <p:spPr>
          <a:xfrm rot="16200000">
            <a:off x="8871480" y="-146160"/>
            <a:ext cx="1036080" cy="132912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arallelogramma 14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0" name="Rettangolo 7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4800" b="1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lo stile del titolo dello schema</a:t>
            </a:r>
            <a:endParaRPr lang="it-IT" sz="4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1216440" y="2108160"/>
            <a:ext cx="10058040" cy="37605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133" name="PlaceHolder 3"/>
          <p:cNvSpPr>
            <a:spLocks noGrp="1"/>
          </p:cNvSpPr>
          <p:nvPr>
            <p:ph type="dt" idx="36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ftr" idx="37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sldNum" idx="38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CC55E0C-25BF-41D2-A8C5-FCCF15365885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9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0" name="Parallelogramma 14"/>
          <p:cNvSpPr/>
          <p:nvPr/>
        </p:nvSpPr>
        <p:spPr>
          <a:xfrm>
            <a:off x="79722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1" name="PlaceHolder 1"/>
          <p:cNvSpPr>
            <a:spLocks noGrp="1"/>
          </p:cNvSpPr>
          <p:nvPr>
            <p:ph type="dt" idx="39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ftr" idx="40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sldNum" idx="41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56E277A-E9A6-48C0-AC77-CD6F620A2CC3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0" y="0"/>
            <a:ext cx="631152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1800" b="0" strike="noStrike" spc="-1">
                <a:solidFill>
                  <a:schemeClr val="dk1"/>
                </a:solidFill>
                <a:latin typeface="Calibri"/>
              </a:rPr>
              <a:t>Fare clic sull'icona per inserire un'immagine</a:t>
            </a:r>
            <a:endParaRPr lang="it-IT" sz="18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45" name="Rettangolo 12"/>
          <p:cNvSpPr/>
          <p:nvPr/>
        </p:nvSpPr>
        <p:spPr>
          <a:xfrm>
            <a:off x="2451240" y="3568680"/>
            <a:ext cx="8721360" cy="230796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4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46" name="PlaceHolder 5"/>
          <p:cNvSpPr>
            <a:spLocks noGrp="1"/>
          </p:cNvSpPr>
          <p:nvPr>
            <p:ph type="title"/>
          </p:nvPr>
        </p:nvSpPr>
        <p:spPr>
          <a:xfrm>
            <a:off x="2641680" y="3746520"/>
            <a:ext cx="8330760" cy="1307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4800" b="1" strike="noStrike" spc="-52">
                <a:solidFill>
                  <a:schemeClr val="lt1"/>
                </a:solidFill>
                <a:latin typeface="Calibri"/>
              </a:rPr>
              <a:t>Fare clic per modificare lo stile del titolo dello schema</a:t>
            </a:r>
            <a:endParaRPr lang="it-IT" sz="4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7" name="PlaceHolder 6"/>
          <p:cNvSpPr>
            <a:spLocks noGrp="1"/>
          </p:cNvSpPr>
          <p:nvPr>
            <p:ph type="body"/>
          </p:nvPr>
        </p:nvSpPr>
        <p:spPr>
          <a:xfrm>
            <a:off x="2641680" y="5219640"/>
            <a:ext cx="8330760" cy="5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7465" lnSpcReduction="20000"/>
          </a:bodyPr>
          <a:lstStyle/>
          <a:p>
            <a:pPr indent="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it-IT" sz="2400" b="0" strike="noStrike" cap="all" spc="199">
                <a:solidFill>
                  <a:schemeClr val="lt1"/>
                </a:solidFill>
                <a:latin typeface="Calibri"/>
              </a:rPr>
              <a:t>Fare clic per modificare gli stili del testo dello schema</a:t>
            </a:r>
            <a:endParaRPr lang="it-IT" sz="24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48" name="Rettangolo 13"/>
          <p:cNvSpPr/>
          <p:nvPr/>
        </p:nvSpPr>
        <p:spPr>
          <a:xfrm>
            <a:off x="3753000" y="3468960"/>
            <a:ext cx="5117760" cy="125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0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dt" idx="42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ftr" idx="43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sldNum" idx="44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7D71A55-9C1C-4A90-AB70-95C4E391AFA4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it-IT" sz="1800" b="0" strike="noStrike" spc="-1">
                <a:solidFill>
                  <a:schemeClr val="dk1"/>
                </a:solidFill>
                <a:latin typeface="Calibri"/>
              </a:rPr>
              <a:t>Fare clic sull'icona per inserire un'immagine</a:t>
            </a:r>
            <a:endParaRPr lang="it-IT" sz="18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55" name="Rettangolo 12"/>
          <p:cNvSpPr/>
          <p:nvPr/>
        </p:nvSpPr>
        <p:spPr>
          <a:xfrm>
            <a:off x="1735200" y="3568680"/>
            <a:ext cx="8721360" cy="230796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4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title"/>
          </p:nvPr>
        </p:nvSpPr>
        <p:spPr>
          <a:xfrm>
            <a:off x="1930320" y="3746520"/>
            <a:ext cx="8330760" cy="1307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it-IT" sz="4800" b="1" strike="noStrike" spc="-52">
                <a:solidFill>
                  <a:schemeClr val="lt1"/>
                </a:solidFill>
                <a:latin typeface="Calibri"/>
              </a:rPr>
              <a:t>Fare clic per modificare lo stile del titolo dello schema</a:t>
            </a:r>
            <a:endParaRPr lang="it-IT" sz="4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7" name="PlaceHolder 6"/>
          <p:cNvSpPr>
            <a:spLocks noGrp="1"/>
          </p:cNvSpPr>
          <p:nvPr>
            <p:ph type="body"/>
          </p:nvPr>
        </p:nvSpPr>
        <p:spPr>
          <a:xfrm>
            <a:off x="1930320" y="5219640"/>
            <a:ext cx="8330760" cy="5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7465" lnSpcReduction="20000"/>
          </a:bodyPr>
          <a:lstStyle/>
          <a:p>
            <a:pPr indent="0" algn="ctr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it-IT" sz="2400" b="0" strike="noStrike" cap="all" spc="199">
                <a:solidFill>
                  <a:schemeClr val="lt1"/>
                </a:solidFill>
                <a:latin typeface="Calibri"/>
              </a:rPr>
              <a:t>Fare clic per modificare gli stili del testo dello schema</a:t>
            </a:r>
            <a:endParaRPr lang="it-IT" sz="24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58" name="Rettangolo 13"/>
          <p:cNvSpPr/>
          <p:nvPr/>
        </p:nvSpPr>
        <p:spPr>
          <a:xfrm>
            <a:off x="3537000" y="3468960"/>
            <a:ext cx="5117760" cy="125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arallelogramma 14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60" name="Rettangolo 7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4800" b="1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lo stile del titolo dello schema</a:t>
            </a:r>
            <a:endParaRPr lang="it-IT" sz="4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1097280" y="2120760"/>
            <a:ext cx="4639320" cy="37479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6516000" y="2120760"/>
            <a:ext cx="4639320" cy="37479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164" name="PlaceHolder 4"/>
          <p:cNvSpPr>
            <a:spLocks noGrp="1"/>
          </p:cNvSpPr>
          <p:nvPr>
            <p:ph type="dt" idx="45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ftr" idx="46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 type="sldNum" idx="47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48CFEC7-26D0-40EA-BB24-A47E367646D9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arallelogramma 14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71" name="Rettangolo 7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4800" b="1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lo stile del titolo dello schema</a:t>
            </a:r>
            <a:endParaRPr lang="it-IT" sz="4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1097280" y="2057400"/>
            <a:ext cx="4639320" cy="735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it-IT" sz="2400" b="1" strike="noStrike" cap="all" spc="-1">
                <a:solidFill>
                  <a:schemeClr val="accent1"/>
                </a:solidFill>
                <a:latin typeface="Calibri"/>
              </a:rPr>
              <a:t>Fare clic per modificare gli stili del testo dello schema</a:t>
            </a:r>
            <a:endParaRPr lang="it-IT" sz="24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1186560" y="2958120"/>
            <a:ext cx="4639320" cy="291060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6516000" y="2057400"/>
            <a:ext cx="4639320" cy="735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it-IT" sz="2400" b="1" strike="noStrike" cap="all" spc="-1">
                <a:solidFill>
                  <a:schemeClr val="accent1"/>
                </a:solidFill>
                <a:latin typeface="Calibri"/>
              </a:rPr>
              <a:t>Fare clic per modificare gli stili del testo dello schema</a:t>
            </a:r>
            <a:endParaRPr lang="it-IT" sz="2400" b="0" strike="noStrike" spc="-1">
              <a:solidFill>
                <a:schemeClr val="dk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176" name="PlaceHolder 5"/>
          <p:cNvSpPr>
            <a:spLocks noGrp="1"/>
          </p:cNvSpPr>
          <p:nvPr>
            <p:ph type="body"/>
          </p:nvPr>
        </p:nvSpPr>
        <p:spPr>
          <a:xfrm>
            <a:off x="6605280" y="2958120"/>
            <a:ext cx="4639320" cy="291060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/>
          <a:p>
            <a:pPr marL="266760" indent="-26676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gli stili del testo dello schema</a:t>
            </a:r>
          </a:p>
          <a:p>
            <a:pPr marL="384120" lvl="1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8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</a:t>
            </a:r>
          </a:p>
          <a:p>
            <a:pPr marL="567000" lvl="2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</a:t>
            </a:r>
          </a:p>
          <a:p>
            <a:pPr marL="749880" lvl="3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</a:t>
            </a:r>
          </a:p>
          <a:p>
            <a:pPr marL="932760" lvl="4" indent="-182880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A66AC"/>
              </a:buClr>
              <a:buFont typeface="Wingdings" charset="2"/>
              <a:buChar char="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</a:t>
            </a:r>
          </a:p>
        </p:txBody>
      </p:sp>
      <p:sp>
        <p:nvSpPr>
          <p:cNvPr id="177" name="PlaceHolder 6"/>
          <p:cNvSpPr>
            <a:spLocks noGrp="1"/>
          </p:cNvSpPr>
          <p:nvPr>
            <p:ph type="dt" idx="48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PlaceHolder 7"/>
          <p:cNvSpPr>
            <a:spLocks noGrp="1"/>
          </p:cNvSpPr>
          <p:nvPr>
            <p:ph type="ftr" idx="49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8"/>
          <p:cNvSpPr>
            <a:spLocks noGrp="1"/>
          </p:cNvSpPr>
          <p:nvPr>
            <p:ph type="sldNum" idx="50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92BF405-8CB7-4DE2-9338-FBDAF85C74A7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arallelogramma 14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81" name="Rettangolo 7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4800" b="1" strike="noStrike" spc="-52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Fare clic per modificare lo stile del titolo dello schema</a:t>
            </a:r>
            <a:endParaRPr lang="it-IT" sz="4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dt" idx="51"/>
          </p:nvPr>
        </p:nvSpPr>
        <p:spPr>
          <a:xfrm>
            <a:off x="68342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it-IT" sz="9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&lt;data/ora&gt;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ftr" idx="52"/>
          </p:nvPr>
        </p:nvSpPr>
        <p:spPr>
          <a:xfrm>
            <a:off x="109728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it-IT" sz="900" b="0" strike="noStrike" cap="all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&lt;piè di pagina&gt;</a:t>
            </a:r>
            <a:endParaRPr lang="it-IT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sldNum" idx="53"/>
          </p:nvPr>
        </p:nvSpPr>
        <p:spPr>
          <a:xfrm>
            <a:off x="1037556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0C8687-3468-44DC-A12E-00E1E46DB314}" type="slidenum">
              <a:rPr lang="it-IT" sz="105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‹N›</a:t>
            </a:fld>
            <a:endParaRPr lang="it-IT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arallelogramma 14" hidden="1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88" name="Rettangolo 7" hidden="1"/>
          <p:cNvSpPr/>
          <p:nvPr/>
        </p:nvSpPr>
        <p:spPr>
          <a:xfrm>
            <a:off x="0" y="1011960"/>
            <a:ext cx="1036080" cy="685440"/>
          </a:xfrm>
          <a:prstGeom prst="rect">
            <a:avLst/>
          </a:prstGeom>
          <a:solidFill>
            <a:srgbClr val="4A66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89" name="Parallelogramma 14"/>
          <p:cNvSpPr/>
          <p:nvPr/>
        </p:nvSpPr>
        <p:spPr>
          <a:xfrm>
            <a:off x="4667400" y="0"/>
            <a:ext cx="2857320" cy="685764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horzOverflow="overflow" numCol="1" spcCol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90" name="PlaceHolder 1"/>
          <p:cNvSpPr>
            <a:spLocks noGrp="1"/>
          </p:cNvSpPr>
          <p:nvPr>
            <p:ph type="ftr" idx="54"/>
          </p:nvPr>
        </p:nvSpPr>
        <p:spPr>
          <a:xfrm>
            <a:off x="216000" y="6446880"/>
            <a:ext cx="48459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strike="noStrike" spc="-1">
                <a:solidFill>
                  <a:srgbClr val="000000"/>
                </a:solidFill>
                <a:latin typeface="Times New Roman"/>
              </a:rPr>
              <a:t>&lt;piè di pagina&gt;</a:t>
            </a:r>
          </a:p>
        </p:txBody>
      </p:sp>
      <p:sp>
        <p:nvSpPr>
          <p:cNvPr id="191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it-IT" sz="1800" b="0" strike="noStrike" spc="-1">
                <a:solidFill>
                  <a:schemeClr val="dk1"/>
                </a:solidFill>
                <a:latin typeface="Calibri"/>
              </a:rPr>
              <a:t>Fai clic per modificare il formato del testo del titolo</a:t>
            </a: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4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chemeClr val="dk1">
                    <a:lumMod val="75000"/>
                    <a:lumOff val="25000"/>
                  </a:schemeClr>
                </a:solidFill>
                <a:latin typeface="Calibri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6458760" y="2212776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en-US" sz="4800" b="1" strike="noStrike" spc="-52" dirty="0">
                <a:solidFill>
                  <a:srgbClr val="374D81"/>
                </a:solidFill>
                <a:latin typeface="Calibri"/>
              </a:rPr>
              <a:t>Recurrent Petersen’s hernia after Roux-en-Y gastric Bypass: </a:t>
            </a:r>
            <a:br>
              <a:rPr lang="en-US" sz="4800" b="1" strike="noStrike" spc="-52" dirty="0">
                <a:solidFill>
                  <a:srgbClr val="374D81"/>
                </a:solidFill>
                <a:latin typeface="Calibri"/>
              </a:rPr>
            </a:br>
            <a:r>
              <a:rPr lang="en-US" sz="4800" b="1" strike="noStrike" spc="-52" dirty="0">
                <a:solidFill>
                  <a:srgbClr val="374D81"/>
                </a:solidFill>
                <a:latin typeface="Calibri"/>
              </a:rPr>
              <a:t>a case report</a:t>
            </a:r>
            <a:br>
              <a:rPr lang="en-US" sz="4800" b="1" strike="noStrike" spc="-52" dirty="0">
                <a:solidFill>
                  <a:srgbClr val="374D81"/>
                </a:solidFill>
                <a:latin typeface="Calibri"/>
              </a:rPr>
            </a:br>
            <a:br>
              <a:rPr lang="en-US" sz="4800" b="1" strike="noStrike" spc="-52" dirty="0">
                <a:solidFill>
                  <a:srgbClr val="374D81"/>
                </a:solidFill>
                <a:latin typeface="Calibri"/>
              </a:rPr>
            </a:br>
            <a:endParaRPr lang="it-IT" sz="48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subTitle"/>
          </p:nvPr>
        </p:nvSpPr>
        <p:spPr>
          <a:xfrm>
            <a:off x="6595920" y="5727960"/>
            <a:ext cx="4971240" cy="741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9128" lnSpcReduction="20000"/>
          </a:bodyPr>
          <a:lstStyle/>
          <a:p>
            <a:pPr indent="0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it-IT" sz="2800" b="1" strike="noStrike" cap="all" spc="199" dirty="0" err="1">
                <a:solidFill>
                  <a:srgbClr val="9CCEC7"/>
                </a:solidFill>
                <a:latin typeface="Calibri"/>
              </a:rPr>
              <a:t>Dott.ssA</a:t>
            </a:r>
            <a:r>
              <a:rPr lang="it-IT" sz="2800" b="1" strike="noStrike" cap="all" spc="199" dirty="0">
                <a:solidFill>
                  <a:srgbClr val="9CCEC7"/>
                </a:solidFill>
                <a:latin typeface="Calibri"/>
              </a:rPr>
              <a:t> Curatolo francesca</a:t>
            </a:r>
            <a:endParaRPr lang="it-IT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magine 2"/>
          <p:cNvPicPr/>
          <p:nvPr/>
        </p:nvPicPr>
        <p:blipFill>
          <a:blip r:embed="rId2"/>
          <a:stretch/>
        </p:blipFill>
        <p:spPr>
          <a:xfrm>
            <a:off x="1207800" y="1698840"/>
            <a:ext cx="5428800" cy="4284720"/>
          </a:xfrm>
          <a:prstGeom prst="rect">
            <a:avLst/>
          </a:prstGeom>
          <a:ln w="0">
            <a:noFill/>
          </a:ln>
        </p:spPr>
      </p:pic>
      <p:sp>
        <p:nvSpPr>
          <p:cNvPr id="196" name="CasellaDiTesto 3"/>
          <p:cNvSpPr/>
          <p:nvPr/>
        </p:nvSpPr>
        <p:spPr>
          <a:xfrm>
            <a:off x="983520" y="370800"/>
            <a:ext cx="1015308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3600" b="1" strike="noStrike" spc="-1">
                <a:solidFill>
                  <a:schemeClr val="dk2"/>
                </a:solidFill>
                <a:latin typeface="Calibri"/>
              </a:rPr>
              <a:t>GASTRIC BY-PASS 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3600" b="1" strike="noStrike" spc="-1">
                <a:solidFill>
                  <a:schemeClr val="dk2"/>
                </a:solidFill>
                <a:latin typeface="Calibri"/>
              </a:rPr>
              <a:t>Anatomia chirurgica: dove può passare l’intestino?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CasellaDiTesto 4"/>
          <p:cNvSpPr/>
          <p:nvPr/>
        </p:nvSpPr>
        <p:spPr>
          <a:xfrm>
            <a:off x="7686000" y="2454840"/>
            <a:ext cx="3703320" cy="374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it-IT" sz="2000" b="0" strike="noStrike" spc="-1" dirty="0">
                <a:solidFill>
                  <a:schemeClr val="dk1"/>
                </a:solidFill>
                <a:latin typeface="Calibri"/>
              </a:rPr>
              <a:t>SPAZIO DI PETERSEN:</a:t>
            </a: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2000" b="0" strike="noStrike" spc="-1" dirty="0">
                <a:solidFill>
                  <a:schemeClr val="dk1"/>
                </a:solidFill>
                <a:latin typeface="Calibri"/>
              </a:rPr>
              <a:t> difetto tra le anse dell’intestino tenue, il mesocolon trasverso e il </a:t>
            </a:r>
            <a:r>
              <a:rPr lang="it-IT" sz="2000" b="0" strike="noStrike" spc="-1" dirty="0" err="1">
                <a:solidFill>
                  <a:schemeClr val="dk1"/>
                </a:solidFill>
                <a:latin typeface="Calibri"/>
              </a:rPr>
              <a:t>retroperitoneo</a:t>
            </a: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2000" b="0" strike="noStrike" spc="-1" dirty="0">
                <a:solidFill>
                  <a:schemeClr val="dk1"/>
                </a:solidFill>
                <a:latin typeface="Calibri"/>
              </a:rPr>
              <a:t>2. Difetto mesenterico della JJ</a:t>
            </a: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2000" b="0" strike="noStrike" spc="-1" dirty="0">
                <a:solidFill>
                  <a:schemeClr val="dk1"/>
                </a:solidFill>
                <a:latin typeface="Calibri"/>
              </a:rPr>
              <a:t>3.  Difetto </a:t>
            </a:r>
            <a:r>
              <a:rPr lang="it-IT" sz="2000" b="0" strike="noStrike" spc="-1" dirty="0" err="1">
                <a:solidFill>
                  <a:schemeClr val="dk1"/>
                </a:solidFill>
                <a:latin typeface="Calibri"/>
              </a:rPr>
              <a:t>transmesocolico</a:t>
            </a:r>
            <a:br>
              <a:rPr sz="2000" dirty="0"/>
            </a:br>
            <a:r>
              <a:rPr lang="it-IT" sz="2000" b="0" strike="noStrike" spc="-1" dirty="0">
                <a:solidFill>
                  <a:schemeClr val="dk1"/>
                </a:solidFill>
                <a:latin typeface="Calibri"/>
              </a:rPr>
              <a:t>(solo RYGB retrocolico)</a:t>
            </a: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asellaDiTesto 2"/>
          <p:cNvSpPr/>
          <p:nvPr/>
        </p:nvSpPr>
        <p:spPr>
          <a:xfrm>
            <a:off x="2001240" y="431280"/>
            <a:ext cx="783252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2400" b="1" strike="noStrike" spc="-1">
                <a:solidFill>
                  <a:schemeClr val="dk2"/>
                </a:solidFill>
                <a:latin typeface="Calibri"/>
              </a:rPr>
              <a:t>ERNIA DI PETERSEN: </a:t>
            </a:r>
            <a:endParaRPr lang="it-IT" sz="24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2400" b="1" strike="noStrike" spc="-1">
                <a:solidFill>
                  <a:schemeClr val="dk2"/>
                </a:solidFill>
                <a:latin typeface="Calibri"/>
              </a:rPr>
              <a:t>Frequenza, eziologia e sintomatologia</a:t>
            </a:r>
            <a:endParaRPr lang="it-IT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CasellaDiTesto 3"/>
          <p:cNvSpPr/>
          <p:nvPr/>
        </p:nvSpPr>
        <p:spPr>
          <a:xfrm>
            <a:off x="648504" y="2362464"/>
            <a:ext cx="5095440" cy="4275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Rischio aumentato per: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Perdita di peso → riduzione del grasso mesenterico → maggiore mobilità delle anse e potenziale ampliamento dei difetti. 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Laparoscopia/robotica→ meno aderenze rispetto alla laparotomia → maggiore possibilità di erniazione interna.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Roux </a:t>
            </a:r>
            <a:r>
              <a:rPr lang="it-IT" sz="1700" b="0" strike="noStrike" spc="-1" dirty="0" err="1">
                <a:solidFill>
                  <a:srgbClr val="232B34"/>
                </a:solidFill>
                <a:latin typeface="Calibri"/>
              </a:rPr>
              <a:t>limb</a:t>
            </a: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 </a:t>
            </a:r>
            <a:r>
              <a:rPr lang="it-IT" sz="1700" b="0" strike="noStrike" spc="-1" dirty="0" err="1">
                <a:solidFill>
                  <a:srgbClr val="232B34"/>
                </a:solidFill>
                <a:latin typeface="Calibri"/>
              </a:rPr>
              <a:t>antecolico</a:t>
            </a: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 vs retrocolico: il percorso e il numero di difetti creati modificano il rischio.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CasellaDiTesto 4"/>
          <p:cNvSpPr/>
          <p:nvPr/>
        </p:nvSpPr>
        <p:spPr>
          <a:xfrm>
            <a:off x="6318504" y="2388240"/>
            <a:ext cx="4940496" cy="40535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Quadro clinico: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Complicanza tardiva del RYGB, potenzialmente ischemizzante e life-</a:t>
            </a:r>
            <a:r>
              <a:rPr lang="it-IT" sz="1700" b="0" strike="noStrike" spc="-1" dirty="0" err="1">
                <a:solidFill>
                  <a:srgbClr val="232B34"/>
                </a:solidFill>
                <a:latin typeface="Calibri"/>
              </a:rPr>
              <a:t>threatening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Il quadro può essere intermittente: dolore post-prandiale, nausea/vomito, alterazioni dell’alvo o solo dolore.</a:t>
            </a:r>
          </a:p>
          <a:p>
            <a:pPr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</a:pPr>
            <a:endParaRPr lang="it-IT" sz="1700" spc="-1" dirty="0">
              <a:solidFill>
                <a:srgbClr val="232B34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La normalità della TC non esclude in modo affidabile l’ernia interna.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CasellaDiTesto 1"/>
          <p:cNvSpPr/>
          <p:nvPr/>
        </p:nvSpPr>
        <p:spPr>
          <a:xfrm>
            <a:off x="807840" y="1535760"/>
            <a:ext cx="10306440" cy="638280"/>
          </a:xfrm>
          <a:prstGeom prst="rect">
            <a:avLst/>
          </a:prstGeom>
          <a:solidFill>
            <a:schemeClr val="bg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800" b="1" strike="noStrike" spc="-1">
                <a:solidFill>
                  <a:schemeClr val="dk2"/>
                </a:solidFill>
                <a:latin typeface="Calibri"/>
              </a:rPr>
              <a:t>Complicanza a lungo termine (</a:t>
            </a:r>
            <a:r>
              <a:rPr lang="it-IT" sz="1800" b="0" strike="noStrike" spc="-1">
                <a:solidFill>
                  <a:schemeClr val="dk1"/>
                </a:solidFill>
                <a:latin typeface="Calibri"/>
              </a:rPr>
              <a:t>diagnosi mediamente a ~</a:t>
            </a:r>
            <a:r>
              <a:rPr lang="it-IT" sz="1800" b="1" strike="noStrike" spc="-1">
                <a:solidFill>
                  <a:schemeClr val="dk1"/>
                </a:solidFill>
                <a:latin typeface="Calibri"/>
              </a:rPr>
              <a:t>18 mesi) </a:t>
            </a:r>
            <a:r>
              <a:rPr lang="it-IT" sz="1800" b="1" strike="noStrike" spc="-1">
                <a:solidFill>
                  <a:schemeClr val="dk2"/>
                </a:solidFill>
                <a:latin typeface="Calibri"/>
              </a:rPr>
              <a:t>dopo bypass gastrico Roux‑en‑Y (RYGB), l’ernia di Petersen sintomatica che causa occlusione/sospetta SBO è ~0,7% complessivo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/>
      <p:bldP spid="2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asellaDiTesto 2"/>
          <p:cNvSpPr/>
          <p:nvPr/>
        </p:nvSpPr>
        <p:spPr>
          <a:xfrm>
            <a:off x="534960" y="276120"/>
            <a:ext cx="403812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4000" b="1" strike="noStrike" spc="-1">
                <a:solidFill>
                  <a:schemeClr val="dk2"/>
                </a:solidFill>
                <a:latin typeface="Calibri"/>
              </a:rPr>
              <a:t>Caso Clinico</a:t>
            </a:r>
            <a:endParaRPr lang="it-IT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CasellaDiTesto 3"/>
          <p:cNvSpPr/>
          <p:nvPr/>
        </p:nvSpPr>
        <p:spPr>
          <a:xfrm>
            <a:off x="698760" y="1225440"/>
            <a:ext cx="5882760" cy="127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1" strike="noStrike" spc="-1" dirty="0">
                <a:solidFill>
                  <a:srgbClr val="232B34"/>
                </a:solidFill>
                <a:latin typeface="Calibri"/>
              </a:rPr>
              <a:t>Uomo, 58 anni; BMI iniziale 39 kg/m²(P 130 Kg, H 1,80 mt) 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it-IT" sz="1800" b="1" strike="noStrike" spc="-1" dirty="0">
                <a:solidFill>
                  <a:schemeClr val="dk1"/>
                </a:solidFill>
                <a:latin typeface="Calibri"/>
              </a:rPr>
              <a:t>Anamnesi patologica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: Ernia inguinale destra in nota per intervento di ernioplastica, Dislipidemia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4" name="Immagine 5"/>
          <p:cNvPicPr/>
          <p:nvPr/>
        </p:nvPicPr>
        <p:blipFill>
          <a:blip r:embed="rId2"/>
          <a:srcRect l="25163" t="30957" r="10748" b="17865"/>
          <a:stretch/>
        </p:blipFill>
        <p:spPr>
          <a:xfrm>
            <a:off x="1101600" y="2689560"/>
            <a:ext cx="9737640" cy="4078440"/>
          </a:xfrm>
          <a:prstGeom prst="rect">
            <a:avLst/>
          </a:prstGeom>
          <a:ln w="0">
            <a:noFill/>
          </a:ln>
        </p:spPr>
      </p:pic>
      <p:sp>
        <p:nvSpPr>
          <p:cNvPr id="205" name="CasellaDiTesto 4"/>
          <p:cNvSpPr/>
          <p:nvPr/>
        </p:nvSpPr>
        <p:spPr>
          <a:xfrm>
            <a:off x="6823440" y="1514160"/>
            <a:ext cx="5043240" cy="897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it-IT" sz="1800" b="1" strike="noStrike" spc="-1">
                <a:solidFill>
                  <a:schemeClr val="dk1"/>
                </a:solidFill>
                <a:latin typeface="Calibri"/>
              </a:rPr>
              <a:t>Anamnesi chirurgica</a:t>
            </a:r>
            <a:r>
              <a:rPr lang="it-IT" sz="1800" b="0" strike="noStrike" spc="-1">
                <a:solidFill>
                  <a:schemeClr val="dk1"/>
                </a:solidFill>
                <a:latin typeface="Calibri"/>
              </a:rPr>
              <a:t>: Colecistectomia, Appendicectomia, TURV, Emorroidectomia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asellaDiTesto 1"/>
          <p:cNvSpPr/>
          <p:nvPr/>
        </p:nvSpPr>
        <p:spPr>
          <a:xfrm>
            <a:off x="1733760" y="457200"/>
            <a:ext cx="853128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2400" b="1" strike="noStrike" spc="-1" dirty="0">
                <a:solidFill>
                  <a:schemeClr val="dk2"/>
                </a:solidFill>
                <a:latin typeface="Calibri"/>
              </a:rPr>
              <a:t>Primo episodio(marzo 2022): </a:t>
            </a:r>
          </a:p>
          <a:p>
            <a:pPr algn="ctr" defTabSz="914400">
              <a:lnSpc>
                <a:spcPct val="100000"/>
              </a:lnSpc>
            </a:pPr>
            <a:r>
              <a:rPr lang="it-IT" sz="2400" b="1" strike="noStrike" spc="-1" dirty="0">
                <a:solidFill>
                  <a:schemeClr val="dk2"/>
                </a:solidFill>
                <a:latin typeface="Calibri"/>
              </a:rPr>
              <a:t>dalla clinica alla diagnosi intraoperatoria</a:t>
            </a:r>
            <a:endParaRPr lang="it-IT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TextBox 5"/>
          <p:cNvSpPr/>
          <p:nvPr/>
        </p:nvSpPr>
        <p:spPr>
          <a:xfrm>
            <a:off x="2259360" y="1887480"/>
            <a:ext cx="7014600" cy="44997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700" b="1" strike="noStrike" spc="-1" dirty="0">
                <a:solidFill>
                  <a:schemeClr val="dk2"/>
                </a:solidFill>
                <a:latin typeface="Calibri"/>
              </a:rPr>
              <a:t>PRESENTAZIONE CLINICA: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Dolore epigastrico severo da circa un mese, peggiorato dall’alimentazione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Nausea e multipli episodi di vomito chiaro non biliare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Modificazioni dell’alvo e assenza di gas da 2 giorni</a:t>
            </a: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endParaRPr lang="it-IT" sz="1700" spc="-1" dirty="0">
              <a:solidFill>
                <a:srgbClr val="232B34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Apiressia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700" b="1" strike="noStrike" spc="-1" dirty="0">
                <a:solidFill>
                  <a:schemeClr val="dk2"/>
                </a:solidFill>
                <a:latin typeface="Calibri"/>
              </a:rPr>
              <a:t>OBIETTIVITA’: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 dolorabilità epigastrica importante e scarsa reazione di difesa; </a:t>
            </a:r>
          </a:p>
          <a:p>
            <a:pPr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E275681-689E-CE8F-CB0D-4B7800EEEB09}"/>
              </a:ext>
            </a:extLst>
          </p:cNvPr>
          <p:cNvSpPr txBox="1"/>
          <p:nvPr/>
        </p:nvSpPr>
        <p:spPr>
          <a:xfrm>
            <a:off x="8962020" y="5477470"/>
            <a:ext cx="260604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BMI : 23,6 KG/m</a:t>
            </a:r>
          </a:p>
          <a:p>
            <a:r>
              <a:rPr lang="it-IT" dirty="0"/>
              <a:t>Peso: 76,4 KG</a:t>
            </a:r>
          </a:p>
          <a:p>
            <a:r>
              <a:rPr lang="it-IT" dirty="0"/>
              <a:t>Kg persi dal Bypass: 53,6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Immagine 207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6436" b="-1432"/>
          <a:stretch>
            <a:fillRect/>
          </a:stretch>
        </p:blipFill>
        <p:spPr>
          <a:xfrm>
            <a:off x="5978880" y="511560"/>
            <a:ext cx="5454360" cy="5473440"/>
          </a:xfrm>
          <a:prstGeom prst="rect">
            <a:avLst/>
          </a:prstGeom>
          <a:ln w="0">
            <a:noFill/>
          </a:ln>
        </p:spPr>
      </p:pic>
      <p:sp>
        <p:nvSpPr>
          <p:cNvPr id="209" name="CasellaDiTesto 6"/>
          <p:cNvSpPr/>
          <p:nvPr/>
        </p:nvSpPr>
        <p:spPr>
          <a:xfrm>
            <a:off x="819000" y="1104120"/>
            <a:ext cx="3700440" cy="47998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1800" b="1" strike="noStrike" spc="-1" dirty="0">
                <a:solidFill>
                  <a:schemeClr val="dk1"/>
                </a:solidFill>
                <a:latin typeface="Calibri"/>
              </a:rPr>
              <a:t>RX addome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: livelli idro-aerei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1" strike="noStrike" spc="-1" dirty="0">
                <a:solidFill>
                  <a:schemeClr val="dk1"/>
                </a:solidFill>
                <a:latin typeface="Calibri"/>
              </a:rPr>
              <a:t>TC con contrasto orale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: "</a:t>
            </a:r>
            <a:r>
              <a:rPr lang="it-IT" sz="1800" b="0" u="sng" strike="noStrike" spc="-1" dirty="0">
                <a:solidFill>
                  <a:schemeClr val="dk1"/>
                </a:solidFill>
                <a:latin typeface="Calibri"/>
              </a:rPr>
              <a:t>marcata distensione delle anse</a:t>
            </a:r>
            <a:endParaRPr lang="it-IT" sz="1800" b="0" u="sng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u="sng" strike="noStrike" spc="-1" dirty="0" err="1">
                <a:solidFill>
                  <a:schemeClr val="dk1"/>
                </a:solidFill>
                <a:latin typeface="Calibri"/>
              </a:rPr>
              <a:t>digiunali</a:t>
            </a:r>
            <a:r>
              <a:rPr lang="it-IT" sz="1800" b="0" u="sng" strike="noStrike" spc="-1" dirty="0">
                <a:solidFill>
                  <a:schemeClr val="dk1"/>
                </a:solidFill>
                <a:latin typeface="Calibri"/>
              </a:rPr>
              <a:t> mobilizzate 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per il bypass gastrico esofago-digiunale</a:t>
            </a:r>
            <a:r>
              <a:rPr lang="it-IT" sz="1800" b="0" u="sng" strike="noStrike" spc="-1" dirty="0">
                <a:solidFill>
                  <a:schemeClr val="dk1"/>
                </a:solidFill>
                <a:latin typeface="Calibri"/>
              </a:rPr>
              <a:t>, le quali appaiono distese, 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con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contenuto fecaloide e parete assottigliata. Le anse descritte presentano nel fianco sinistro </a:t>
            </a:r>
            <a:r>
              <a:rPr lang="it-IT" sz="1800" b="0" u="sng" strike="noStrike" spc="-1" dirty="0">
                <a:solidFill>
                  <a:schemeClr val="dk1"/>
                </a:solidFill>
                <a:latin typeface="Calibri"/>
              </a:rPr>
              <a:t>doppia</a:t>
            </a:r>
            <a:endParaRPr lang="it-IT" sz="1800" b="0" u="sng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u="sng" strike="noStrike" spc="-1" dirty="0">
                <a:solidFill>
                  <a:schemeClr val="dk1"/>
                </a:solidFill>
                <a:latin typeface="Calibri"/>
              </a:rPr>
              <a:t>sede di variazione di calibro con morfologia a coda di topo e passaggio ansa piena - ansa vuota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: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reperto compatibile con torsione su briglia aderenziale del tratto digiunale mobilizzato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16" fill="hold"/>
                                        <p:tgtEl>
                                          <p:spTgt spid="2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208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208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208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Box 7"/>
          <p:cNvSpPr/>
          <p:nvPr/>
        </p:nvSpPr>
        <p:spPr>
          <a:xfrm>
            <a:off x="740160" y="1568880"/>
            <a:ext cx="10991520" cy="445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700" b="0" strike="noStrike" spc="-1">
                <a:solidFill>
                  <a:srgbClr val="232B34"/>
                </a:solidFill>
                <a:latin typeface="Calibri"/>
              </a:rPr>
              <a:t>Laparoscopia esplorativa &gt; </a:t>
            </a: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700" b="0" strike="noStrike" spc="-1">
                <a:solidFill>
                  <a:srgbClr val="232B34"/>
                </a:solidFill>
                <a:latin typeface="Calibri"/>
              </a:rPr>
              <a:t>Identificazione del passaggio dell’ansa attraverso il Petersen defect, da destra verso sinistra</a:t>
            </a: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700" b="0" strike="noStrike" spc="-1">
                <a:solidFill>
                  <a:srgbClr val="232B34"/>
                </a:solidFill>
                <a:latin typeface="Calibri"/>
              </a:rPr>
              <a:t>Distensione importante del tratto compreso tra gastrojejunostomia ed entero-enterostomia</a:t>
            </a: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700" b="0" strike="noStrike" spc="-1">
                <a:solidFill>
                  <a:srgbClr val="232B34"/>
                </a:solidFill>
                <a:latin typeface="Calibri"/>
              </a:rPr>
              <a:t>Manipolazione laparoscopica giudicata rischiosa → </a:t>
            </a:r>
            <a:r>
              <a:rPr lang="it-IT" sz="1700" b="0" u="sng" strike="noStrike" spc="-1">
                <a:solidFill>
                  <a:srgbClr val="232B34"/>
                </a:solidFill>
                <a:uFillTx/>
                <a:latin typeface="Calibri"/>
              </a:rPr>
              <a:t>conversione a laparotomia</a:t>
            </a: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700" b="0" strike="noStrike" spc="-1">
                <a:solidFill>
                  <a:srgbClr val="232B34"/>
                </a:solidFill>
                <a:latin typeface="Calibri"/>
              </a:rPr>
              <a:t>Riduzione dell’ernia con valutazione della vitalità intestinale </a:t>
            </a: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700" b="0" strike="noStrike" spc="-1">
                <a:solidFill>
                  <a:srgbClr val="232B34"/>
                </a:solidFill>
                <a:latin typeface="Calibri"/>
              </a:rPr>
              <a:t>Chiusura del difetto di Petersen con sutura 3-0 V-Loc.</a:t>
            </a: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CasellaDiTesto 3"/>
          <p:cNvSpPr/>
          <p:nvPr/>
        </p:nvSpPr>
        <p:spPr>
          <a:xfrm>
            <a:off x="3502440" y="464760"/>
            <a:ext cx="7073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3600" b="1" strike="noStrike" spc="-1">
                <a:solidFill>
                  <a:schemeClr val="dk2"/>
                </a:solidFill>
                <a:latin typeface="Calibri"/>
              </a:rPr>
              <a:t>Gestione intraoperatoria: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asellaDiTesto 1"/>
          <p:cNvSpPr/>
          <p:nvPr/>
        </p:nvSpPr>
        <p:spPr>
          <a:xfrm>
            <a:off x="3071160" y="552240"/>
            <a:ext cx="789264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3200" b="1" strike="noStrike" spc="-1" dirty="0">
                <a:solidFill>
                  <a:schemeClr val="dk2"/>
                </a:solidFill>
                <a:latin typeface="Calibri"/>
              </a:rPr>
              <a:t>Sospetto di recidiva (ottobre 2022)</a:t>
            </a:r>
            <a:endParaRPr lang="it-IT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TextBox 5"/>
          <p:cNvSpPr/>
          <p:nvPr/>
        </p:nvSpPr>
        <p:spPr>
          <a:xfrm>
            <a:off x="2259360" y="1887480"/>
            <a:ext cx="7014600" cy="31147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700" b="1" strike="noStrike" spc="-1" dirty="0">
                <a:solidFill>
                  <a:schemeClr val="dk2"/>
                </a:solidFill>
                <a:latin typeface="Calibri"/>
              </a:rPr>
              <a:t>PRESENTAZIONE CLINICA: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it-IT" b="0" strike="noStrike" spc="-1" dirty="0">
                <a:solidFill>
                  <a:schemeClr val="dk1"/>
                </a:solidFill>
              </a:rPr>
              <a:t>Dolore addominale ingravescente localizzato in sede addominale</a:t>
            </a:r>
            <a:endParaRPr lang="it-IT" b="0" strike="noStrike" spc="-1" dirty="0">
              <a:solidFill>
                <a:srgbClr val="000000"/>
              </a:solidFill>
            </a:endParaRPr>
          </a:p>
          <a:p>
            <a:pPr defTabSz="914400">
              <a:lnSpc>
                <a:spcPct val="100000"/>
              </a:lnSpc>
            </a:pPr>
            <a:endParaRPr lang="it-IT" b="0" strike="noStrike" spc="-1" dirty="0">
              <a:solidFill>
                <a:srgbClr val="000000"/>
              </a:solidFill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b="0" strike="noStrike" spc="-1" dirty="0">
                <a:solidFill>
                  <a:srgbClr val="232B34"/>
                </a:solidFill>
              </a:rPr>
              <a:t>Nausea e conati di vomito</a:t>
            </a:r>
            <a:endParaRPr lang="it-IT" b="0" strike="noStrike" spc="-1" dirty="0">
              <a:solidFill>
                <a:srgbClr val="000000"/>
              </a:solidFill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b="0" strike="noStrike" spc="-1" dirty="0">
                <a:solidFill>
                  <a:srgbClr val="232B34"/>
                </a:solidFill>
              </a:rPr>
              <a:t>Modificazioni dell’alvo e assenza di gas da 2 giorni</a:t>
            </a:r>
            <a:endParaRPr lang="it-IT" b="0" strike="noStrike" spc="-1" dirty="0">
              <a:solidFill>
                <a:srgbClr val="000000"/>
              </a:solidFill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700" b="1" strike="noStrike" spc="-1" dirty="0">
                <a:solidFill>
                  <a:schemeClr val="dk2"/>
                </a:solidFill>
                <a:latin typeface="Calibri"/>
              </a:rPr>
              <a:t>OBIETTIVITA’: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 addome minimamente disteso, laparocele mediano ridotto, </a:t>
            </a:r>
            <a:r>
              <a:rPr lang="it-IT" sz="1800" b="0" strike="noStrike" spc="-1" dirty="0" err="1">
                <a:solidFill>
                  <a:schemeClr val="dk1"/>
                </a:solidFill>
                <a:latin typeface="Calibri"/>
              </a:rPr>
              <a:t>dolorabilita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 in regione addominale destra senza segni di difesa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A4201A-45C7-5CA2-B32A-7DAD6B6CD37E}"/>
              </a:ext>
            </a:extLst>
          </p:cNvPr>
          <p:cNvSpPr txBox="1"/>
          <p:nvPr/>
        </p:nvSpPr>
        <p:spPr>
          <a:xfrm>
            <a:off x="8962020" y="5477470"/>
            <a:ext cx="260604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BMI : 23,3 KG/m</a:t>
            </a:r>
          </a:p>
          <a:p>
            <a:r>
              <a:rPr lang="it-IT" dirty="0"/>
              <a:t>Peso: 75,8 KG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asellaDiTesto 2"/>
          <p:cNvSpPr/>
          <p:nvPr/>
        </p:nvSpPr>
        <p:spPr>
          <a:xfrm>
            <a:off x="819000" y="1104120"/>
            <a:ext cx="3700440" cy="39688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1800" b="1" strike="noStrike" spc="-1" dirty="0">
                <a:solidFill>
                  <a:schemeClr val="dk1"/>
                </a:solidFill>
                <a:latin typeface="Calibri"/>
              </a:rPr>
              <a:t>RX addome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: sovradistensione anse piccolo intestino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1" strike="noStrike" spc="-1" dirty="0">
                <a:solidFill>
                  <a:schemeClr val="dk1"/>
                </a:solidFill>
                <a:latin typeface="Calibri"/>
              </a:rPr>
              <a:t>TC con contrasto orale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: nella sede della </a:t>
            </a:r>
            <a:r>
              <a:rPr lang="it-IT" sz="1800" b="0" u="sng" strike="noStrike" spc="-1" dirty="0">
                <a:solidFill>
                  <a:schemeClr val="dk1"/>
                </a:solidFill>
                <a:latin typeface="Calibri"/>
              </a:rPr>
              <a:t>anastomosi digiuno-digiunale si rileva </a:t>
            </a:r>
            <a:r>
              <a:rPr lang="it-IT" sz="1800" b="0" u="sng" strike="noStrike" spc="-1" dirty="0" err="1">
                <a:solidFill>
                  <a:schemeClr val="dk1"/>
                </a:solidFill>
                <a:latin typeface="Calibri"/>
              </a:rPr>
              <a:t>intussiscezione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, per un tratto di circa 10cm, con aspetto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parzialmente collabito delle diramazioni arteriose e venose "stirate" dall'ansa invaginata.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u="sng" strike="noStrike" spc="-1" dirty="0">
                <a:solidFill>
                  <a:schemeClr val="dk1"/>
                </a:solidFill>
                <a:latin typeface="Calibri"/>
              </a:rPr>
              <a:t>Modesta distensione gassosa di alcune anse </a:t>
            </a:r>
            <a:r>
              <a:rPr lang="it-IT" sz="1800" b="0" u="sng" strike="noStrike" spc="-1" dirty="0" err="1">
                <a:solidFill>
                  <a:schemeClr val="dk1"/>
                </a:solidFill>
                <a:latin typeface="Calibri"/>
              </a:rPr>
              <a:t>digiunali</a:t>
            </a:r>
            <a:r>
              <a:rPr lang="it-IT" sz="1800" b="0" u="sng" strike="noStrike" spc="-1" dirty="0">
                <a:solidFill>
                  <a:schemeClr val="dk1"/>
                </a:solidFill>
                <a:latin typeface="Calibri"/>
              </a:rPr>
              <a:t> a monte del </a:t>
            </a:r>
            <a:r>
              <a:rPr lang="it-IT" sz="1800" b="0" u="sng" strike="noStrike" spc="-1">
                <a:solidFill>
                  <a:schemeClr val="dk1"/>
                </a:solidFill>
                <a:latin typeface="Calibri"/>
              </a:rPr>
              <a:t>reperto descritto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CasellaDiTesto 3"/>
          <p:cNvSpPr/>
          <p:nvPr/>
        </p:nvSpPr>
        <p:spPr>
          <a:xfrm>
            <a:off x="1293840" y="5762520"/>
            <a:ext cx="9117720" cy="675654"/>
          </a:xfrm>
          <a:prstGeom prst="rect">
            <a:avLst/>
          </a:prstGeom>
          <a:solidFill>
            <a:schemeClr val="bg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2000" b="1" strike="noStrike" spc="-1" dirty="0">
                <a:solidFill>
                  <a:schemeClr val="dk2"/>
                </a:solidFill>
                <a:latin typeface="Calibri"/>
              </a:rPr>
              <a:t>APPROCCIO TERAPEUTICO CONSERVATIVO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: Nella </a:t>
            </a:r>
            <a:r>
              <a:rPr lang="it-IT" spc="-1" dirty="0">
                <a:solidFill>
                  <a:schemeClr val="dk1"/>
                </a:solidFill>
                <a:latin typeface="Calibri"/>
              </a:rPr>
              <a:t>seconda giornata si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 eseguiva RX transito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completo che mostrava regolare progressione del mdc in assenza di spandimenti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6" name="Immagine 215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5880" y="1138320"/>
            <a:ext cx="3901680" cy="3901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9" fill="hold"/>
                                        <p:tgtEl>
                                          <p:spTgt spid="2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216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216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216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2"/>
          <p:cNvSpPr/>
          <p:nvPr/>
        </p:nvSpPr>
        <p:spPr>
          <a:xfrm>
            <a:off x="3249792" y="326952"/>
            <a:ext cx="5622606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2600" b="1" strike="noStrike" spc="-1" dirty="0">
                <a:solidFill>
                  <a:schemeClr val="dk2"/>
                </a:solidFill>
                <a:latin typeface="Calibri"/>
              </a:rPr>
              <a:t>Recidiva di erniazione </a:t>
            </a:r>
            <a:r>
              <a:rPr lang="it-IT" sz="2600" b="1" spc="-1" dirty="0">
                <a:solidFill>
                  <a:schemeClr val="dk2"/>
                </a:solidFill>
                <a:latin typeface="Calibri"/>
              </a:rPr>
              <a:t>(</a:t>
            </a:r>
            <a:r>
              <a:rPr lang="it-IT" sz="2600" b="1" strike="noStrike" spc="-1" dirty="0">
                <a:solidFill>
                  <a:schemeClr val="dk2"/>
                </a:solidFill>
                <a:latin typeface="Calibri"/>
              </a:rPr>
              <a:t>settembre 2024)</a:t>
            </a:r>
            <a:endParaRPr lang="it-IT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TextBox 5"/>
          <p:cNvSpPr/>
          <p:nvPr/>
        </p:nvSpPr>
        <p:spPr>
          <a:xfrm>
            <a:off x="2345400" y="1516680"/>
            <a:ext cx="7014600" cy="405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700" b="1" strike="noStrike" spc="-1" dirty="0">
                <a:solidFill>
                  <a:schemeClr val="dk2"/>
                </a:solidFill>
                <a:latin typeface="Calibri"/>
              </a:rPr>
              <a:t>PRESENTAZIONE CLINICA: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dolori addominali persistenti da qualche giorno e incrementati soprattutto dopo i pasti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Nausea e conati di vomito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Wingdings" charset="2"/>
              <a:buChar char="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Modificazioni dell’alvo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700" b="1" strike="noStrike" spc="-1" dirty="0">
                <a:solidFill>
                  <a:schemeClr val="dk2"/>
                </a:solidFill>
                <a:latin typeface="Calibri"/>
              </a:rPr>
              <a:t>OBIETTIVITA’: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addome trattabile, dolente modestamente alla palpazione profonda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in epigastrio e ipocondrio sinistro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Blumberg negativo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C2C2A62-3588-4F8F-1066-86CA1A6A1A19}"/>
              </a:ext>
            </a:extLst>
          </p:cNvPr>
          <p:cNvSpPr txBox="1"/>
          <p:nvPr/>
        </p:nvSpPr>
        <p:spPr>
          <a:xfrm>
            <a:off x="8962020" y="5477470"/>
            <a:ext cx="260604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BMI : 23,8 KG/m</a:t>
            </a:r>
          </a:p>
          <a:p>
            <a:r>
              <a:rPr lang="it-IT" dirty="0"/>
              <a:t>Peso: 77,4 KG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asellaDiTesto 2"/>
          <p:cNvSpPr/>
          <p:nvPr/>
        </p:nvSpPr>
        <p:spPr>
          <a:xfrm>
            <a:off x="819000" y="1104120"/>
            <a:ext cx="3700440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1" strike="noStrike" spc="-1" dirty="0">
                <a:solidFill>
                  <a:schemeClr val="dk1"/>
                </a:solidFill>
                <a:latin typeface="Calibri"/>
              </a:rPr>
              <a:t>TC con contrasto orale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: </a:t>
            </a:r>
            <a:r>
              <a:rPr lang="it-IT" sz="1800" u="sng" strike="noStrike" spc="-1" dirty="0">
                <a:solidFill>
                  <a:schemeClr val="dk1"/>
                </a:solidFill>
                <a:latin typeface="Calibri"/>
              </a:rPr>
              <a:t>aspetto </a:t>
            </a:r>
            <a:r>
              <a:rPr lang="it-IT" sz="1800" u="sng" strike="noStrike" spc="-1" dirty="0" err="1">
                <a:solidFill>
                  <a:schemeClr val="dk1"/>
                </a:solidFill>
                <a:latin typeface="Calibri"/>
              </a:rPr>
              <a:t>vorticoide</a:t>
            </a:r>
            <a:r>
              <a:rPr lang="it-IT" sz="1800" u="sng" strike="noStrike" spc="-1" dirty="0">
                <a:solidFill>
                  <a:schemeClr val="dk1"/>
                </a:solidFill>
                <a:latin typeface="Calibri"/>
              </a:rPr>
              <a:t> delle strutture vascolari arteriose e venose della radice mesenteriale</a:t>
            </a:r>
            <a:endParaRPr lang="it-IT" sz="1800" u="sng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e l'aspetto disomogeneo ed ispessito del tessuto adiposo circostante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0" name="Immagine 219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7462"/>
          <a:stretch>
            <a:fillRect/>
          </a:stretch>
        </p:blipFill>
        <p:spPr>
          <a:xfrm>
            <a:off x="5880240" y="929664"/>
            <a:ext cx="4844880" cy="4483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50" fill="hold"/>
                                        <p:tgtEl>
                                          <p:spTgt spid="2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220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220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220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asellaDiTesto 3"/>
          <p:cNvSpPr/>
          <p:nvPr/>
        </p:nvSpPr>
        <p:spPr>
          <a:xfrm>
            <a:off x="3502440" y="464760"/>
            <a:ext cx="7073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3600" b="1" strike="noStrike" spc="-1">
                <a:solidFill>
                  <a:schemeClr val="dk2"/>
                </a:solidFill>
                <a:latin typeface="Calibri"/>
              </a:rPr>
              <a:t>Gestione intraoperatoria: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TextBox 7"/>
          <p:cNvSpPr/>
          <p:nvPr/>
        </p:nvSpPr>
        <p:spPr>
          <a:xfrm>
            <a:off x="691560" y="1878480"/>
            <a:ext cx="10991520" cy="33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Laparoscopia esplorativa &gt; 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Identificazione del passaggio dell’ansa attraverso il Petersen </a:t>
            </a:r>
            <a:r>
              <a:rPr lang="it-IT" sz="1700" b="0" strike="noStrike" spc="-1" dirty="0" err="1">
                <a:solidFill>
                  <a:srgbClr val="232B34"/>
                </a:solidFill>
                <a:latin typeface="Calibri"/>
              </a:rPr>
              <a:t>defect</a:t>
            </a: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, da destra verso sinistra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Distensione importante del tratto compreso tra </a:t>
            </a:r>
            <a:r>
              <a:rPr lang="it-IT" sz="1700" b="0" strike="noStrike" spc="-1" dirty="0" err="1">
                <a:solidFill>
                  <a:srgbClr val="232B34"/>
                </a:solidFill>
                <a:latin typeface="Calibri"/>
              </a:rPr>
              <a:t>gastrojejunostomia</a:t>
            </a: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 ed </a:t>
            </a:r>
            <a:r>
              <a:rPr lang="it-IT" sz="1700" b="0" strike="noStrike" spc="-1" dirty="0" err="1">
                <a:solidFill>
                  <a:srgbClr val="232B34"/>
                </a:solidFill>
                <a:latin typeface="Calibri"/>
              </a:rPr>
              <a:t>entero</a:t>
            </a: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-enterostomia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Riduzione dell’ernia con valutazione della vitalità intestinale 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700" b="0" strike="noStrike" spc="-1" dirty="0">
                <a:solidFill>
                  <a:srgbClr val="232B34"/>
                </a:solidFill>
                <a:latin typeface="Calibri"/>
              </a:rPr>
              <a:t>Chiusura del difetto di Petersen con PDS</a:t>
            </a:r>
            <a:endParaRPr lang="it-IT" sz="17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asellaDiTesto 1"/>
          <p:cNvSpPr/>
          <p:nvPr/>
        </p:nvSpPr>
        <p:spPr>
          <a:xfrm rot="12600">
            <a:off x="718560" y="436680"/>
            <a:ext cx="7845840" cy="578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3200" b="1" strike="noStrike" spc="-1">
                <a:solidFill>
                  <a:schemeClr val="dk2"/>
                </a:solidFill>
                <a:latin typeface="Calibri"/>
              </a:rPr>
              <a:t>Ernia di Petersen: DIAGNOSI DIFFICILE</a:t>
            </a:r>
            <a:endParaRPr lang="it-I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CasellaDiTesto 2"/>
          <p:cNvSpPr/>
          <p:nvPr/>
        </p:nvSpPr>
        <p:spPr>
          <a:xfrm>
            <a:off x="750600" y="1466640"/>
            <a:ext cx="11110320" cy="249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2000" b="0" strike="noStrike" spc="-1" dirty="0">
                <a:solidFill>
                  <a:srgbClr val="232B34"/>
                </a:solidFill>
                <a:latin typeface="Calibri"/>
              </a:rPr>
              <a:t>• </a:t>
            </a:r>
            <a:r>
              <a:rPr lang="it-IT" sz="2000" b="1" strike="noStrike" spc="-1" dirty="0">
                <a:solidFill>
                  <a:schemeClr val="dk2"/>
                </a:solidFill>
                <a:latin typeface="Calibri"/>
              </a:rPr>
              <a:t>sintomi aspecifici e intermittenti</a:t>
            </a:r>
            <a:r>
              <a:rPr lang="it-IT" sz="2000" b="0" strike="noStrike" spc="-1" dirty="0">
                <a:solidFill>
                  <a:srgbClr val="232B34"/>
                </a:solidFill>
                <a:latin typeface="Calibri"/>
              </a:rPr>
              <a:t>: dolore post-prandiale/colico, nausea, vomito; talvolta solo dolore.</a:t>
            </a: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2000" b="0" strike="noStrike" spc="-1" dirty="0">
                <a:solidFill>
                  <a:srgbClr val="232B34"/>
                </a:solidFill>
                <a:latin typeface="Calibri"/>
              </a:rPr>
              <a:t>• </a:t>
            </a:r>
            <a:r>
              <a:rPr lang="it-IT" sz="2000" b="1" strike="noStrike" spc="-1" dirty="0">
                <a:solidFill>
                  <a:schemeClr val="dk2"/>
                </a:solidFill>
                <a:latin typeface="Calibri"/>
              </a:rPr>
              <a:t>obiettività non dirimente</a:t>
            </a: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2000" b="0" strike="noStrike" spc="-1" dirty="0">
                <a:solidFill>
                  <a:srgbClr val="232B34"/>
                </a:solidFill>
                <a:latin typeface="Calibri"/>
              </a:rPr>
              <a:t>• </a:t>
            </a:r>
            <a:r>
              <a:rPr lang="it-IT" sz="2000" b="1" strike="noStrike" spc="-1" dirty="0">
                <a:solidFill>
                  <a:schemeClr val="dk2"/>
                </a:solidFill>
                <a:latin typeface="Calibri"/>
              </a:rPr>
              <a:t>interpretazione radiologica complessa</a:t>
            </a: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2000" b="0" strike="noStrike" spc="-1" dirty="0">
                <a:solidFill>
                  <a:srgbClr val="232B34"/>
                </a:solidFill>
                <a:latin typeface="Calibri"/>
              </a:rPr>
              <a:t>         - L’ernia può essere transitoria: TC eseguita fuori dalla fase di incarcerazione può risultare negativa.</a:t>
            </a: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2000" b="0" strike="noStrike" spc="-1" dirty="0">
                <a:solidFill>
                  <a:srgbClr val="232B34"/>
                </a:solidFill>
                <a:latin typeface="Calibri"/>
              </a:rPr>
              <a:t>• Un quadro di </a:t>
            </a:r>
            <a:r>
              <a:rPr lang="it-IT" sz="2000" b="1" strike="noStrike" spc="-1" dirty="0">
                <a:solidFill>
                  <a:schemeClr val="dk2"/>
                </a:solidFill>
                <a:latin typeface="Calibri"/>
              </a:rPr>
              <a:t>ostruzione completa non è obbligatorio </a:t>
            </a:r>
            <a:r>
              <a:rPr lang="it-IT" sz="2000" b="0" strike="noStrike" spc="-1" dirty="0">
                <a:solidFill>
                  <a:srgbClr val="232B34"/>
                </a:solidFill>
                <a:latin typeface="Calibri"/>
              </a:rPr>
              <a:t>prima della strangolazione.</a:t>
            </a: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CasellaDiTesto 3"/>
          <p:cNvSpPr/>
          <p:nvPr/>
        </p:nvSpPr>
        <p:spPr>
          <a:xfrm>
            <a:off x="509040" y="5003280"/>
            <a:ext cx="11050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2400" b="1" strike="noStrike" spc="-1">
                <a:solidFill>
                  <a:schemeClr val="dk2"/>
                </a:solidFill>
                <a:latin typeface="Calibri"/>
              </a:rPr>
              <a:t>la TC è fondamentale, ma il sospetto clinico e la valutazione obiettiva restano centrali</a:t>
            </a:r>
            <a:endParaRPr lang="it-IT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Freccia a destra 6"/>
          <p:cNvSpPr/>
          <p:nvPr/>
        </p:nvSpPr>
        <p:spPr>
          <a:xfrm rot="5400000">
            <a:off x="5535360" y="4029840"/>
            <a:ext cx="998280" cy="46116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A66AC"/>
          </a:solidFill>
          <a:ln>
            <a:solidFill>
              <a:srgbClr val="202C4B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/>
      <p:bldP spid="225" grpId="0"/>
      <p:bldP spid="2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asellaDiTesto 1"/>
          <p:cNvSpPr/>
          <p:nvPr/>
        </p:nvSpPr>
        <p:spPr>
          <a:xfrm>
            <a:off x="3025080" y="414000"/>
            <a:ext cx="614160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2800" b="1" strike="noStrike" spc="-1">
                <a:solidFill>
                  <a:schemeClr val="dk2"/>
                </a:solidFill>
                <a:latin typeface="Calibri"/>
              </a:rPr>
              <a:t>TC: segni da ricercare sistematicamente</a:t>
            </a:r>
            <a:endParaRPr lang="it-IT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Rounded Rectangle 3"/>
          <p:cNvSpPr/>
          <p:nvPr/>
        </p:nvSpPr>
        <p:spPr>
          <a:xfrm>
            <a:off x="685800" y="1097280"/>
            <a:ext cx="5166000" cy="91404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2F67A5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29" name="TextBox 4"/>
          <p:cNvSpPr/>
          <p:nvPr/>
        </p:nvSpPr>
        <p:spPr>
          <a:xfrm>
            <a:off x="2563920" y="1296000"/>
            <a:ext cx="140940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Mesenteric swirl</a:t>
            </a:r>
            <a:br>
              <a:rPr sz="1400"/>
            </a:b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Rounded Rectangle 5"/>
          <p:cNvSpPr/>
          <p:nvPr/>
        </p:nvSpPr>
        <p:spPr>
          <a:xfrm>
            <a:off x="6309360" y="1097280"/>
            <a:ext cx="5166000" cy="91404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2F67A5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1" name="TextBox 6"/>
          <p:cNvSpPr/>
          <p:nvPr/>
        </p:nvSpPr>
        <p:spPr>
          <a:xfrm>
            <a:off x="7717320" y="1296000"/>
            <a:ext cx="234972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SBO / closed loop:</a:t>
            </a:r>
            <a:br>
              <a:rPr sz="1400"/>
            </a:b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ostruzione, livelli, transizione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Rounded Rectangle 7"/>
          <p:cNvSpPr/>
          <p:nvPr/>
        </p:nvSpPr>
        <p:spPr>
          <a:xfrm>
            <a:off x="685800" y="2331720"/>
            <a:ext cx="5166000" cy="91404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2F67A5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3" name="TextBox 8"/>
          <p:cNvSpPr/>
          <p:nvPr/>
        </p:nvSpPr>
        <p:spPr>
          <a:xfrm>
            <a:off x="2583360" y="2530440"/>
            <a:ext cx="137124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Clustered loops:</a:t>
            </a:r>
            <a:br>
              <a:rPr sz="1400"/>
            </a:b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anse addossate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Rounded Rectangle 9"/>
          <p:cNvSpPr/>
          <p:nvPr/>
        </p:nvSpPr>
        <p:spPr>
          <a:xfrm>
            <a:off x="6309360" y="2331720"/>
            <a:ext cx="5166000" cy="91404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2F67A5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5" name="TextBox 10"/>
          <p:cNvSpPr/>
          <p:nvPr/>
        </p:nvSpPr>
        <p:spPr>
          <a:xfrm>
            <a:off x="7863120" y="2530440"/>
            <a:ext cx="205848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Mushroom sign</a:t>
            </a:r>
            <a:br>
              <a:rPr sz="1400"/>
            </a:b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configurazione delle anse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Rounded Rectangle 11"/>
          <p:cNvSpPr/>
          <p:nvPr/>
        </p:nvSpPr>
        <p:spPr>
          <a:xfrm>
            <a:off x="685800" y="3566160"/>
            <a:ext cx="5166000" cy="91404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30807E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7" name="TextBox 12"/>
          <p:cNvSpPr/>
          <p:nvPr/>
        </p:nvSpPr>
        <p:spPr>
          <a:xfrm>
            <a:off x="2352240" y="3764880"/>
            <a:ext cx="183312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Hurricane-eye:</a:t>
            </a:r>
            <a:br>
              <a:rPr sz="1400"/>
            </a:b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rotazione mesenterica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Rounded Rectangle 13"/>
          <p:cNvSpPr/>
          <p:nvPr/>
        </p:nvSpPr>
        <p:spPr>
          <a:xfrm>
            <a:off x="6309360" y="3566160"/>
            <a:ext cx="5166000" cy="91404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30807E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9" name="TextBox 14"/>
          <p:cNvSpPr/>
          <p:nvPr/>
        </p:nvSpPr>
        <p:spPr>
          <a:xfrm>
            <a:off x="7413480" y="3764880"/>
            <a:ext cx="295776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SMV beaking:</a:t>
            </a:r>
            <a:br>
              <a:rPr sz="1400"/>
            </a:b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deformazione della vena mesenterica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Rounded Rectangle 15"/>
          <p:cNvSpPr/>
          <p:nvPr/>
        </p:nvSpPr>
        <p:spPr>
          <a:xfrm>
            <a:off x="685800" y="4800600"/>
            <a:ext cx="5166000" cy="91404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30807E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41" name="TextBox 16"/>
          <p:cNvSpPr/>
          <p:nvPr/>
        </p:nvSpPr>
        <p:spPr>
          <a:xfrm>
            <a:off x="2557800" y="5106240"/>
            <a:ext cx="142164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Anse dietro SMA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Rounded Rectangle 17"/>
          <p:cNvSpPr/>
          <p:nvPr/>
        </p:nvSpPr>
        <p:spPr>
          <a:xfrm>
            <a:off x="6309360" y="4800600"/>
            <a:ext cx="5166000" cy="91404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30807E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43" name="TextBox 18"/>
          <p:cNvSpPr/>
          <p:nvPr/>
        </p:nvSpPr>
        <p:spPr>
          <a:xfrm>
            <a:off x="7705800" y="4999320"/>
            <a:ext cx="237276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Congestione/edema</a:t>
            </a:r>
            <a:br>
              <a:rPr sz="1400"/>
            </a:b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vasi, grasso, linfonodi, liquido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TextBox 4"/>
          <p:cNvSpPr/>
          <p:nvPr/>
        </p:nvSpPr>
        <p:spPr>
          <a:xfrm>
            <a:off x="2897010" y="6072141"/>
            <a:ext cx="6253740" cy="367878"/>
          </a:xfrm>
          <a:prstGeom prst="rect">
            <a:avLst/>
          </a:prstGeom>
          <a:solidFill>
            <a:schemeClr val="bg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800" b="1" strike="noStrike" spc="-1" dirty="0">
                <a:solidFill>
                  <a:srgbClr val="232B34"/>
                </a:solidFill>
                <a:latin typeface="Calibri"/>
              </a:rPr>
              <a:t>Il </a:t>
            </a:r>
            <a:r>
              <a:rPr lang="it-IT" sz="1800" b="1" strike="noStrike" spc="-1" dirty="0" err="1">
                <a:solidFill>
                  <a:srgbClr val="232B34"/>
                </a:solidFill>
                <a:latin typeface="Calibri"/>
              </a:rPr>
              <a:t>mesenteric</a:t>
            </a:r>
            <a:r>
              <a:rPr lang="it-IT" sz="1800" b="1" strike="noStrike" spc="-1" dirty="0">
                <a:solidFill>
                  <a:srgbClr val="232B34"/>
                </a:solidFill>
                <a:latin typeface="Calibri"/>
              </a:rPr>
              <a:t> </a:t>
            </a:r>
            <a:r>
              <a:rPr lang="it-IT" sz="1800" b="1" strike="noStrike" spc="-1" dirty="0" err="1">
                <a:solidFill>
                  <a:srgbClr val="232B34"/>
                </a:solidFill>
                <a:latin typeface="Calibri"/>
              </a:rPr>
              <a:t>swirl</a:t>
            </a:r>
            <a:r>
              <a:rPr lang="it-IT" sz="1800" b="1" strike="noStrike" spc="-1" dirty="0">
                <a:solidFill>
                  <a:srgbClr val="232B34"/>
                </a:solidFill>
                <a:latin typeface="Calibri"/>
              </a:rPr>
              <a:t> è il segno più utile, ma non è un test perfetto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Main graphic"/>
          <p:cNvPicPr/>
          <p:nvPr/>
        </p:nvPicPr>
        <p:blipFill>
          <a:blip r:embed="rId2"/>
          <a:stretch/>
        </p:blipFill>
        <p:spPr>
          <a:xfrm>
            <a:off x="445680" y="2050920"/>
            <a:ext cx="5146560" cy="3666240"/>
          </a:xfrm>
          <a:prstGeom prst="rect">
            <a:avLst/>
          </a:prstGeom>
          <a:ln w="0">
            <a:noFill/>
          </a:ln>
        </p:spPr>
      </p:pic>
      <p:sp>
        <p:nvSpPr>
          <p:cNvPr id="246" name="TextShape 1"/>
          <p:cNvSpPr/>
          <p:nvPr/>
        </p:nvSpPr>
        <p:spPr>
          <a:xfrm>
            <a:off x="840600" y="530208"/>
            <a:ext cx="4356720" cy="765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it-IT" sz="1400" b="1" strike="noStrike" spc="-1" dirty="0">
                <a:solidFill>
                  <a:schemeClr val="dk1"/>
                </a:solidFill>
              </a:rPr>
              <a:t>Segno del vortice mesenterico (</a:t>
            </a:r>
            <a:r>
              <a:rPr lang="it-IT" sz="1400" b="1" strike="noStrike" spc="-1" dirty="0" err="1">
                <a:solidFill>
                  <a:schemeClr val="dk1"/>
                </a:solidFill>
              </a:rPr>
              <a:t>mesenteric</a:t>
            </a:r>
            <a:r>
              <a:rPr lang="it-IT" sz="1400" b="1" strike="noStrike" spc="-1" dirty="0">
                <a:solidFill>
                  <a:schemeClr val="dk1"/>
                </a:solidFill>
              </a:rPr>
              <a:t> </a:t>
            </a:r>
            <a:r>
              <a:rPr lang="it-IT" sz="1400" b="1" strike="noStrike" spc="-1" dirty="0" err="1">
                <a:solidFill>
                  <a:schemeClr val="dk1"/>
                </a:solidFill>
              </a:rPr>
              <a:t>swirl</a:t>
            </a:r>
            <a:r>
              <a:rPr lang="it-IT" sz="1400" b="1" strike="noStrike" spc="-1" dirty="0">
                <a:solidFill>
                  <a:schemeClr val="dk1"/>
                </a:solidFill>
              </a:rPr>
              <a:t> </a:t>
            </a:r>
            <a:r>
              <a:rPr lang="it-IT" sz="1400" b="1" strike="noStrike" spc="-1" dirty="0" err="1">
                <a:solidFill>
                  <a:schemeClr val="dk1"/>
                </a:solidFill>
              </a:rPr>
              <a:t>sign</a:t>
            </a:r>
            <a:r>
              <a:rPr lang="it-IT" sz="1400" b="1" strike="noStrike" spc="-1" dirty="0">
                <a:solidFill>
                  <a:schemeClr val="dk1"/>
                </a:solidFill>
              </a:rPr>
              <a:t>):</a:t>
            </a:r>
            <a:br>
              <a:rPr sz="1400" dirty="0"/>
            </a:br>
            <a:r>
              <a:rPr lang="it-IT" sz="1400" b="0" strike="noStrike" spc="-1" dirty="0">
                <a:solidFill>
                  <a:schemeClr val="dk1"/>
                </a:solidFill>
              </a:rPr>
              <a:t>Immagine TC assiale con mezzo di contrasto </a:t>
            </a:r>
            <a:r>
              <a:rPr lang="it-IT" sz="1400" b="1" strike="noStrike" spc="-1" dirty="0">
                <a:solidFill>
                  <a:schemeClr val="dk1"/>
                </a:solidFill>
              </a:rPr>
              <a:t>endovenoso ed enterico</a:t>
            </a:r>
            <a:r>
              <a:rPr lang="it-IT" sz="1400" b="0" strike="noStrike" spc="-1" dirty="0">
                <a:solidFill>
                  <a:schemeClr val="dk1"/>
                </a:solidFill>
              </a:rPr>
              <a:t> che mostra un avvolgimento dei </a:t>
            </a:r>
            <a:r>
              <a:rPr lang="it-IT" sz="1400" b="1" strike="noStrike" spc="-1" dirty="0">
                <a:solidFill>
                  <a:schemeClr val="dk1"/>
                </a:solidFill>
              </a:rPr>
              <a:t>vasi mesenterici e del digiuno prossimale</a:t>
            </a:r>
            <a:r>
              <a:rPr lang="it-IT" sz="1400" b="0" strike="noStrike" spc="-1" dirty="0">
                <a:solidFill>
                  <a:schemeClr val="dk1"/>
                </a:solidFill>
              </a:rPr>
              <a:t> (frecce bianche) attorno all’</a:t>
            </a:r>
            <a:r>
              <a:rPr lang="it-IT" sz="1400" b="1" strike="noStrike" spc="-1" dirty="0">
                <a:solidFill>
                  <a:schemeClr val="dk1"/>
                </a:solidFill>
              </a:rPr>
              <a:t>arteria mesenterica superiore</a:t>
            </a:r>
            <a:r>
              <a:rPr lang="it-IT" sz="1400" b="0" strike="noStrike" spc="-1" dirty="0">
                <a:solidFill>
                  <a:schemeClr val="dk1"/>
                </a:solidFill>
              </a:rPr>
              <a:t> (freccia rossa)</a:t>
            </a:r>
            <a:endParaRPr lang="it-IT" sz="1400" b="0" strike="noStrike" spc="-1" dirty="0">
              <a:solidFill>
                <a:srgbClr val="000000"/>
              </a:solidFill>
            </a:endParaRPr>
          </a:p>
        </p:txBody>
      </p:sp>
      <p:pic>
        <p:nvPicPr>
          <p:cNvPr id="247" name="Main graphic"/>
          <p:cNvPicPr/>
          <p:nvPr/>
        </p:nvPicPr>
        <p:blipFill>
          <a:blip r:embed="rId3"/>
          <a:stretch/>
        </p:blipFill>
        <p:spPr>
          <a:xfrm>
            <a:off x="5926680" y="351000"/>
            <a:ext cx="6103440" cy="3226320"/>
          </a:xfrm>
          <a:prstGeom prst="rect">
            <a:avLst/>
          </a:prstGeom>
          <a:ln w="0">
            <a:noFill/>
          </a:ln>
        </p:spPr>
      </p:pic>
      <p:sp>
        <p:nvSpPr>
          <p:cNvPr id="248" name="TextShape 1"/>
          <p:cNvSpPr/>
          <p:nvPr/>
        </p:nvSpPr>
        <p:spPr>
          <a:xfrm>
            <a:off x="6494760" y="4153320"/>
            <a:ext cx="5044680" cy="175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Segno dell’intestino tenue al di sopra del mesocolon trasverso (</a:t>
            </a:r>
            <a:r>
              <a:rPr lang="it-IT" sz="1400" b="1" i="1" strike="noStrike" spc="-1" dirty="0">
                <a:solidFill>
                  <a:schemeClr val="dk1"/>
                </a:solidFill>
                <a:latin typeface="Calibri"/>
              </a:rPr>
              <a:t>small </a:t>
            </a:r>
            <a:r>
              <a:rPr lang="it-IT" sz="1400" b="1" i="1" strike="noStrike" spc="-1" dirty="0" err="1">
                <a:solidFill>
                  <a:schemeClr val="dk1"/>
                </a:solidFill>
                <a:latin typeface="Calibri"/>
              </a:rPr>
              <a:t>bowel</a:t>
            </a:r>
            <a:r>
              <a:rPr lang="it-IT" sz="1400" b="1" i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it-IT" sz="1400" b="1" i="1" strike="noStrike" spc="-1" dirty="0" err="1">
                <a:solidFill>
                  <a:schemeClr val="dk1"/>
                </a:solidFill>
                <a:latin typeface="Calibri"/>
              </a:rPr>
              <a:t>above</a:t>
            </a:r>
            <a:r>
              <a:rPr lang="it-IT" sz="1400" b="1" i="1" strike="noStrike" spc="-1" dirty="0">
                <a:solidFill>
                  <a:schemeClr val="dk1"/>
                </a:solidFill>
                <a:latin typeface="Calibri"/>
              </a:rPr>
              <a:t> the </a:t>
            </a:r>
            <a:r>
              <a:rPr lang="it-IT" sz="1400" b="1" i="1" strike="noStrike" spc="-1" dirty="0" err="1">
                <a:solidFill>
                  <a:schemeClr val="dk1"/>
                </a:solidFill>
                <a:latin typeface="Calibri"/>
              </a:rPr>
              <a:t>transverse</a:t>
            </a:r>
            <a:r>
              <a:rPr lang="it-IT" sz="1400" b="1" i="1" strike="noStrike" spc="-1" dirty="0">
                <a:solidFill>
                  <a:schemeClr val="dk1"/>
                </a:solidFill>
                <a:latin typeface="Calibri"/>
              </a:rPr>
              <a:t> mesocolon </a:t>
            </a:r>
            <a:r>
              <a:rPr lang="it-IT" sz="1400" b="1" i="1" strike="noStrike" spc="-1" dirty="0" err="1">
                <a:solidFill>
                  <a:schemeClr val="dk1"/>
                </a:solidFill>
                <a:latin typeface="Calibri"/>
              </a:rPr>
              <a:t>sign</a:t>
            </a:r>
            <a:r>
              <a:rPr lang="it-IT" sz="1400" b="1" i="1" strike="noStrike" spc="-1" dirty="0">
                <a:solidFill>
                  <a:schemeClr val="dk1"/>
                </a:solidFill>
                <a:latin typeface="Calibri"/>
              </a:rPr>
              <a:t>)</a:t>
            </a:r>
            <a:endParaRPr lang="it-IT" sz="14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anse intestinali raggruppate al di sopra del colon trasverso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 (area evidenziata in giallo; frecce in </a:t>
            </a: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A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).</a:t>
            </a:r>
            <a:endParaRPr lang="it-IT" sz="14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I </a:t>
            </a: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vasi colici medi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 (punte di freccia) avvolgono il </a:t>
            </a: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colletto dell’ernia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 a livello del difetto del </a:t>
            </a: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mesocolon trasverso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, determinando una </a:t>
            </a: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costrizione del mesentere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 (</a:t>
            </a: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B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) a questo livello</a:t>
            </a:r>
            <a:endParaRPr lang="it-IT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Main graphic"/>
          <p:cNvPicPr/>
          <p:nvPr/>
        </p:nvPicPr>
        <p:blipFill>
          <a:blip r:embed="rId2"/>
          <a:stretch/>
        </p:blipFill>
        <p:spPr>
          <a:xfrm>
            <a:off x="471240" y="597960"/>
            <a:ext cx="4857480" cy="3239640"/>
          </a:xfrm>
          <a:prstGeom prst="rect">
            <a:avLst/>
          </a:prstGeom>
          <a:ln w="0">
            <a:noFill/>
          </a:ln>
        </p:spPr>
      </p:pic>
      <p:sp>
        <p:nvSpPr>
          <p:cNvPr id="250" name="TextShape 1"/>
          <p:cNvSpPr/>
          <p:nvPr/>
        </p:nvSpPr>
        <p:spPr>
          <a:xfrm>
            <a:off x="471240" y="4243680"/>
            <a:ext cx="5059080" cy="144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Segno dell’intestino “a uncino” (hooking intestine sign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L’immagine TC </a:t>
            </a: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coronale</a:t>
            </a: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, ottenuta mediante </a:t>
            </a: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proiezione di massima intensità (MIP) </a:t>
            </a: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mostra una </a:t>
            </a: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configurazione a forma di uncino dei vasi del mesentere dell’ansa di Roux</a:t>
            </a: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 (frecce).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All’interno dell’uncino, nello </a:t>
            </a: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spazio di Petersen</a:t>
            </a: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, sono presenti </a:t>
            </a: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due anse adiacenti di intestino tenue erniato, contenenti mezzo di contrasto enterico</a:t>
            </a: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 (punte di freccia).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1" name="Main graphic"/>
          <p:cNvPicPr/>
          <p:nvPr/>
        </p:nvPicPr>
        <p:blipFill>
          <a:blip r:embed="rId3"/>
          <a:stretch/>
        </p:blipFill>
        <p:spPr>
          <a:xfrm>
            <a:off x="6551640" y="2521440"/>
            <a:ext cx="4857480" cy="3239640"/>
          </a:xfrm>
          <a:prstGeom prst="rect">
            <a:avLst/>
          </a:prstGeom>
          <a:ln w="0">
            <a:noFill/>
          </a:ln>
        </p:spPr>
      </p:pic>
      <p:sp>
        <p:nvSpPr>
          <p:cNvPr id="252" name="TextShape 1"/>
          <p:cNvSpPr/>
          <p:nvPr/>
        </p:nvSpPr>
        <p:spPr>
          <a:xfrm>
            <a:off x="6643080" y="597960"/>
            <a:ext cx="4532400" cy="167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Segno dell’edema mesenterico</a:t>
            </a: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 (noto anche come </a:t>
            </a: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“mesentere trasudante” o </a:t>
            </a:r>
            <a:r>
              <a:rPr lang="it-IT" sz="1400" b="1" i="1" strike="noStrike" spc="-1">
                <a:solidFill>
                  <a:schemeClr val="dk1"/>
                </a:solidFill>
                <a:latin typeface="Calibri"/>
              </a:rPr>
              <a:t>weepy mesentery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L’immagine TC </a:t>
            </a: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assiale</a:t>
            </a: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, acquisita dopo somministrazione di mezzo di contrasto </a:t>
            </a: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per via endovenosa</a:t>
            </a: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, mostra un </a:t>
            </a: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edema diffuso del mesentere dell’intestino tenue</a:t>
            </a: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 (frecce).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Main graphic"/>
          <p:cNvPicPr/>
          <p:nvPr/>
        </p:nvPicPr>
        <p:blipFill>
          <a:blip r:embed="rId2"/>
          <a:stretch/>
        </p:blipFill>
        <p:spPr>
          <a:xfrm>
            <a:off x="922680" y="347040"/>
            <a:ext cx="3223080" cy="3322080"/>
          </a:xfrm>
          <a:prstGeom prst="rect">
            <a:avLst/>
          </a:prstGeom>
          <a:ln w="0">
            <a:noFill/>
          </a:ln>
        </p:spPr>
      </p:pic>
      <p:sp>
        <p:nvSpPr>
          <p:cNvPr id="254" name="TextShape 1"/>
          <p:cNvSpPr/>
          <p:nvPr/>
        </p:nvSpPr>
        <p:spPr>
          <a:xfrm>
            <a:off x="315360" y="3920760"/>
            <a:ext cx="5394240" cy="19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Anastomosi sul lato destra</a:t>
            </a:r>
            <a:endParaRPr lang="it-IT" sz="14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mostra la </a:t>
            </a: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linea di sutura dell’anastomosi digiuno-digiunale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 nel quadrante inferiore destro (frecce bianche).</a:t>
            </a:r>
            <a:endParaRPr lang="it-IT" sz="14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Inoltre, l’immagine mostra il </a:t>
            </a: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segno di compressione della vena mesenterica superiore (VMS/SMV)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 (frecce rosse).</a:t>
            </a:r>
            <a:endParaRPr lang="it-IT" sz="14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400" strike="noStrike" spc="-1" dirty="0">
                <a:solidFill>
                  <a:schemeClr val="dk1"/>
                </a:solidFill>
                <a:latin typeface="Calibri"/>
              </a:rPr>
              <a:t>Le suture a livello dell’anastomosi gastro-digiunale sono indicate come riferimento (punte di freccia).</a:t>
            </a:r>
            <a:endParaRPr lang="it-IT" sz="140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0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5" name="Main graphic"/>
          <p:cNvPicPr/>
          <p:nvPr/>
        </p:nvPicPr>
        <p:blipFill>
          <a:blip r:embed="rId3"/>
          <a:stretch/>
        </p:blipFill>
        <p:spPr>
          <a:xfrm>
            <a:off x="6224040" y="429480"/>
            <a:ext cx="4857480" cy="3239640"/>
          </a:xfrm>
          <a:prstGeom prst="rect">
            <a:avLst/>
          </a:prstGeom>
          <a:ln w="0">
            <a:noFill/>
          </a:ln>
        </p:spPr>
      </p:pic>
      <p:sp>
        <p:nvSpPr>
          <p:cNvPr id="256" name="TextShape 1"/>
          <p:cNvSpPr/>
          <p:nvPr/>
        </p:nvSpPr>
        <p:spPr>
          <a:xfrm>
            <a:off x="6746040" y="4000320"/>
            <a:ext cx="3813120" cy="149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Anse di intestino tenue raggruppate</a:t>
            </a:r>
            <a:br>
              <a:rPr sz="1400"/>
            </a:b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anse intestinali raggruppate e ravvicinate nel quadrante superiore sinistro</a:t>
            </a:r>
            <a:r>
              <a:rPr lang="it-IT" sz="1400" b="0" strike="noStrike" spc="-1">
                <a:solidFill>
                  <a:schemeClr val="dk1"/>
                </a:solidFill>
                <a:latin typeface="Calibri"/>
              </a:rPr>
              <a:t> (frecce bianche).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CasellaDiTesto 15"/>
          <p:cNvSpPr/>
          <p:nvPr/>
        </p:nvSpPr>
        <p:spPr>
          <a:xfrm>
            <a:off x="1061640" y="5739120"/>
            <a:ext cx="10323720" cy="730080"/>
          </a:xfrm>
          <a:prstGeom prst="rect">
            <a:avLst/>
          </a:prstGeom>
          <a:solidFill>
            <a:schemeClr val="bg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1400" b="1" strike="noStrike" spc="-1">
                <a:solidFill>
                  <a:schemeClr val="dk2"/>
                </a:solidFill>
                <a:latin typeface="Calibri"/>
              </a:rPr>
              <a:t>Segni “topografici” più suggestivi di Petersen</a:t>
            </a:r>
            <a:r>
              <a:rPr lang="it-IT" sz="1400" b="0" strike="noStrike" spc="-1">
                <a:solidFill>
                  <a:schemeClr val="dk2"/>
                </a:solidFill>
                <a:latin typeface="Calibri"/>
              </a:rPr>
              <a:t> (distinzione tra tipi di ernia interna post-RYGB):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  <a:p>
            <a:pPr marL="457200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chemeClr val="dk2"/>
                </a:solidFill>
                <a:latin typeface="Calibri"/>
              </a:rPr>
              <a:t>-Anse a contatto con la parete addominale sinistra</a:t>
            </a:r>
            <a:r>
              <a:rPr lang="it-IT" sz="1400" b="0" strike="noStrike" spc="-1">
                <a:solidFill>
                  <a:schemeClr val="dk2"/>
                </a:solidFill>
                <a:latin typeface="Calibri"/>
              </a:rPr>
              <a:t> (“abutting onto the left abdominal wall”) (associato a Petersen) .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  <a:p>
            <a:pPr marL="457200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chemeClr val="dk2"/>
                </a:solidFill>
                <a:latin typeface="Calibri"/>
              </a:rPr>
              <a:t>-Shift a sinistra dei vasi mesenterici superiori</a:t>
            </a:r>
            <a:r>
              <a:rPr lang="it-IT" sz="1400" b="0" strike="noStrike" spc="-1">
                <a:solidFill>
                  <a:schemeClr val="dk2"/>
                </a:solidFill>
                <a:latin typeface="Calibri"/>
              </a:rPr>
              <a:t> 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Main graphic"/>
          <p:cNvPicPr/>
          <p:nvPr/>
        </p:nvPicPr>
        <p:blipFill>
          <a:blip r:embed="rId2"/>
          <a:stretch/>
        </p:blipFill>
        <p:spPr>
          <a:xfrm>
            <a:off x="568080" y="504000"/>
            <a:ext cx="4862520" cy="3239640"/>
          </a:xfrm>
          <a:prstGeom prst="rect">
            <a:avLst/>
          </a:prstGeom>
          <a:ln w="0">
            <a:noFill/>
          </a:ln>
        </p:spPr>
      </p:pic>
      <p:sp>
        <p:nvSpPr>
          <p:cNvPr id="259" name="TextShape 1"/>
          <p:cNvSpPr/>
          <p:nvPr/>
        </p:nvSpPr>
        <p:spPr>
          <a:xfrm>
            <a:off x="410400" y="4480560"/>
            <a:ext cx="4862520" cy="91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Segno dell’“occhio del ciclone” (</a:t>
            </a:r>
            <a:r>
              <a:rPr lang="it-IT" sz="1400" b="1" i="1" strike="noStrike" spc="-1" dirty="0" err="1">
                <a:solidFill>
                  <a:schemeClr val="dk1"/>
                </a:solidFill>
                <a:latin typeface="Calibri"/>
              </a:rPr>
              <a:t>eye</a:t>
            </a:r>
            <a:r>
              <a:rPr lang="it-IT" sz="1400" b="1" i="1" strike="noStrike" spc="-1" dirty="0">
                <a:solidFill>
                  <a:schemeClr val="dk1"/>
                </a:solidFill>
                <a:latin typeface="Calibri"/>
              </a:rPr>
              <a:t> of the hurricane </a:t>
            </a:r>
            <a:r>
              <a:rPr lang="it-IT" sz="1400" b="1" i="1" strike="noStrike" spc="-1" dirty="0" err="1">
                <a:solidFill>
                  <a:schemeClr val="dk1"/>
                </a:solidFill>
                <a:latin typeface="Calibri"/>
              </a:rPr>
              <a:t>sign</a:t>
            </a:r>
            <a:r>
              <a:rPr lang="it-IT" sz="1400" b="1" i="1" strike="noStrike" spc="-1" dirty="0">
                <a:solidFill>
                  <a:schemeClr val="dk1"/>
                </a:solidFill>
                <a:latin typeface="Calibri"/>
              </a:rPr>
              <a:t>)</a:t>
            </a:r>
          </a:p>
          <a:p>
            <a:pPr defTabSz="914400">
              <a:lnSpc>
                <a:spcPct val="100000"/>
              </a:lnSpc>
            </a:pPr>
            <a:endParaRPr lang="it-IT" sz="1400" b="1" i="1" strike="noStrike" spc="-1" dirty="0">
              <a:solidFill>
                <a:schemeClr val="dk1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aspetto rotondeggiante del mesentere distale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, circondato da </a:t>
            </a: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anse dell’intestino tenue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 (freccia).</a:t>
            </a:r>
            <a:endParaRPr lang="it-IT" sz="14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0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0" name="Main graphic"/>
          <p:cNvPicPr/>
          <p:nvPr/>
        </p:nvPicPr>
        <p:blipFill>
          <a:blip r:embed="rId3"/>
          <a:stretch/>
        </p:blipFill>
        <p:spPr>
          <a:xfrm>
            <a:off x="6318720" y="504000"/>
            <a:ext cx="4862520" cy="3239640"/>
          </a:xfrm>
          <a:prstGeom prst="rect">
            <a:avLst/>
          </a:prstGeom>
          <a:ln w="0">
            <a:noFill/>
          </a:ln>
        </p:spPr>
      </p:pic>
      <p:sp>
        <p:nvSpPr>
          <p:cNvPr id="261" name="TextShape 1"/>
          <p:cNvSpPr/>
          <p:nvPr/>
        </p:nvSpPr>
        <p:spPr>
          <a:xfrm>
            <a:off x="6318720" y="4480560"/>
            <a:ext cx="4862520" cy="12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 Segno del fungo (</a:t>
            </a:r>
            <a:r>
              <a:rPr lang="it-IT" sz="1400" b="1" i="1" strike="noStrike" spc="-1" dirty="0" err="1">
                <a:solidFill>
                  <a:schemeClr val="dk1"/>
                </a:solidFill>
                <a:latin typeface="Calibri"/>
              </a:rPr>
              <a:t>mushroom</a:t>
            </a:r>
            <a:r>
              <a:rPr lang="it-IT" sz="1400" b="1" i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it-IT" sz="1400" b="1" i="1" strike="noStrike" spc="-1" dirty="0" err="1">
                <a:solidFill>
                  <a:schemeClr val="dk1"/>
                </a:solidFill>
                <a:latin typeface="Calibri"/>
              </a:rPr>
              <a:t>sign</a:t>
            </a: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)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endParaRPr lang="it-IT" sz="14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400" b="1" strike="noStrike" spc="-1" dirty="0">
              <a:solidFill>
                <a:schemeClr val="dk1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affollamento e uno stiramento dei vasi in prossimità della radice del mesentere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 (frecce bianche), mentre questi passano </a:t>
            </a: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tra i vasi mesenterici centrali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 (punta di freccia) e i </a:t>
            </a:r>
            <a:r>
              <a:rPr lang="it-IT" sz="1400" b="1" strike="noStrike" spc="-1" dirty="0">
                <a:solidFill>
                  <a:schemeClr val="dk1"/>
                </a:solidFill>
                <a:latin typeface="Calibri"/>
              </a:rPr>
              <a:t>vasi mesenterici distali</a:t>
            </a:r>
            <a:r>
              <a:rPr lang="it-IT" sz="1400" b="0" strike="noStrike" spc="-1" dirty="0">
                <a:solidFill>
                  <a:schemeClr val="dk1"/>
                </a:solidFill>
                <a:latin typeface="Calibri"/>
              </a:rPr>
              <a:t> (freccia rossa).</a:t>
            </a:r>
            <a:endParaRPr lang="it-IT" sz="14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asellaDiTesto 2"/>
          <p:cNvSpPr/>
          <p:nvPr/>
        </p:nvSpPr>
        <p:spPr>
          <a:xfrm>
            <a:off x="3639960" y="399600"/>
            <a:ext cx="531720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2800" b="1" strike="noStrike" spc="-1">
                <a:solidFill>
                  <a:schemeClr val="dk2"/>
                </a:solidFill>
                <a:latin typeface="Calibri"/>
              </a:rPr>
              <a:t>Algoritmo diagnostico pratico</a:t>
            </a:r>
            <a:endParaRPr lang="it-IT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Ovale 1"/>
          <p:cNvSpPr/>
          <p:nvPr/>
        </p:nvSpPr>
        <p:spPr>
          <a:xfrm>
            <a:off x="603720" y="1367280"/>
            <a:ext cx="2228040" cy="1056240"/>
          </a:xfrm>
          <a:prstGeom prst="ellipse">
            <a:avLst/>
          </a:prstGeom>
          <a:solidFill>
            <a:schemeClr val="bg2"/>
          </a:solidFill>
          <a:ln>
            <a:solidFill>
              <a:srgbClr val="202C4B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66" name="TextBox 6"/>
          <p:cNvSpPr/>
          <p:nvPr/>
        </p:nvSpPr>
        <p:spPr>
          <a:xfrm>
            <a:off x="682560" y="1571400"/>
            <a:ext cx="18925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Paziente post-RYGB</a:t>
            </a:r>
            <a:br>
              <a:rPr sz="1400"/>
            </a:b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con dolore addominale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67" name="Connettore 2 7"/>
          <p:cNvCxnSpPr/>
          <p:nvPr/>
        </p:nvCxnSpPr>
        <p:spPr>
          <a:xfrm>
            <a:off x="3173760" y="1895040"/>
            <a:ext cx="932400" cy="360"/>
          </a:xfrm>
          <a:prstGeom prst="straightConnector1">
            <a:avLst/>
          </a:prstGeom>
          <a:ln w="19050">
            <a:solidFill>
              <a:srgbClr val="297FD5"/>
            </a:solidFill>
            <a:round/>
            <a:tailEnd type="arrow" w="med" len="med"/>
          </a:ln>
        </p:spPr>
      </p:cxnSp>
      <p:sp>
        <p:nvSpPr>
          <p:cNvPr id="268" name="Ovale 11"/>
          <p:cNvSpPr/>
          <p:nvPr/>
        </p:nvSpPr>
        <p:spPr>
          <a:xfrm>
            <a:off x="4474440" y="1367280"/>
            <a:ext cx="2228040" cy="1056240"/>
          </a:xfrm>
          <a:prstGeom prst="ellipse">
            <a:avLst/>
          </a:prstGeom>
          <a:solidFill>
            <a:schemeClr val="bg2"/>
          </a:solidFill>
          <a:ln>
            <a:solidFill>
              <a:srgbClr val="202C4B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69" name="Ovale 17"/>
          <p:cNvSpPr/>
          <p:nvPr/>
        </p:nvSpPr>
        <p:spPr>
          <a:xfrm>
            <a:off x="628560" y="3683160"/>
            <a:ext cx="2228040" cy="1056240"/>
          </a:xfrm>
          <a:prstGeom prst="ellipse">
            <a:avLst/>
          </a:prstGeom>
          <a:solidFill>
            <a:schemeClr val="bg2"/>
          </a:solidFill>
          <a:ln>
            <a:solidFill>
              <a:srgbClr val="202C4B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70" name="Ovale 19"/>
          <p:cNvSpPr/>
          <p:nvPr/>
        </p:nvSpPr>
        <p:spPr>
          <a:xfrm>
            <a:off x="7906680" y="3711240"/>
            <a:ext cx="2228040" cy="1056240"/>
          </a:xfrm>
          <a:prstGeom prst="ellipse">
            <a:avLst/>
          </a:prstGeom>
          <a:solidFill>
            <a:schemeClr val="bg2"/>
          </a:solidFill>
          <a:ln>
            <a:solidFill>
              <a:srgbClr val="202C4B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71" name="Ovale 21"/>
          <p:cNvSpPr/>
          <p:nvPr/>
        </p:nvSpPr>
        <p:spPr>
          <a:xfrm>
            <a:off x="7843320" y="1347480"/>
            <a:ext cx="2228040" cy="1056240"/>
          </a:xfrm>
          <a:prstGeom prst="ellipse">
            <a:avLst/>
          </a:prstGeom>
          <a:solidFill>
            <a:schemeClr val="bg2"/>
          </a:solidFill>
          <a:ln>
            <a:solidFill>
              <a:srgbClr val="202C4B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72" name="TextBox 10"/>
          <p:cNvSpPr/>
          <p:nvPr/>
        </p:nvSpPr>
        <p:spPr>
          <a:xfrm>
            <a:off x="4628520" y="1416960"/>
            <a:ext cx="1919520" cy="7372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 dirty="0">
                <a:solidFill>
                  <a:srgbClr val="232B34"/>
                </a:solidFill>
                <a:latin typeface="Calibri"/>
              </a:rPr>
              <a:t>Valuta red flags:</a:t>
            </a:r>
            <a:br>
              <a:rPr sz="1400" dirty="0"/>
            </a:br>
            <a:r>
              <a:rPr lang="it-IT" sz="1400" b="1" strike="noStrike" spc="-1" dirty="0">
                <a:solidFill>
                  <a:srgbClr val="232B34"/>
                </a:solidFill>
                <a:latin typeface="Calibri"/>
              </a:rPr>
              <a:t>peritonismo, vomito, </a:t>
            </a:r>
            <a:endParaRPr lang="it-IT" sz="1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400" b="1" strike="noStrike" spc="-1" dirty="0">
                <a:solidFill>
                  <a:srgbClr val="232B34"/>
                </a:solidFill>
                <a:latin typeface="Calibri"/>
              </a:rPr>
              <a:t>alvo chiuso, lattato</a:t>
            </a:r>
            <a:endParaRPr lang="it-IT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TextBox 14"/>
          <p:cNvSpPr/>
          <p:nvPr/>
        </p:nvSpPr>
        <p:spPr>
          <a:xfrm>
            <a:off x="7974720" y="1739880"/>
            <a:ext cx="20923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Imaging: RX + TC addome 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CasellaDiTesto 27"/>
          <p:cNvSpPr/>
          <p:nvPr/>
        </p:nvSpPr>
        <p:spPr>
          <a:xfrm>
            <a:off x="541080" y="3977640"/>
            <a:ext cx="24033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Sospetto clinico alto</a:t>
            </a:r>
            <a:br>
              <a:rPr sz="1400"/>
            </a:b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anche con TC negativa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CasellaDiTesto 29"/>
          <p:cNvSpPr/>
          <p:nvPr/>
        </p:nvSpPr>
        <p:spPr>
          <a:xfrm>
            <a:off x="7755840" y="4136760"/>
            <a:ext cx="240336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TC positiva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CasellaDiTesto 31"/>
          <p:cNvSpPr/>
          <p:nvPr/>
        </p:nvSpPr>
        <p:spPr>
          <a:xfrm>
            <a:off x="4032360" y="4455000"/>
            <a:ext cx="2885400" cy="106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3200" b="1" strike="noStrike" spc="-1" dirty="0">
                <a:solidFill>
                  <a:srgbClr val="232B34"/>
                </a:solidFill>
                <a:latin typeface="Calibri"/>
              </a:rPr>
              <a:t>LAPAROSCOPIA</a:t>
            </a:r>
            <a:endParaRPr lang="it-IT" sz="32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3200" b="1" strike="noStrike" spc="-1" dirty="0">
                <a:solidFill>
                  <a:srgbClr val="232B34"/>
                </a:solidFill>
                <a:latin typeface="Calibri"/>
              </a:rPr>
              <a:t>ESPLORATIVA</a:t>
            </a:r>
            <a:endParaRPr lang="it-IT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77" name="Connettore 2 33"/>
          <p:cNvCxnSpPr/>
          <p:nvPr/>
        </p:nvCxnSpPr>
        <p:spPr>
          <a:xfrm>
            <a:off x="6918120" y="1893600"/>
            <a:ext cx="681480" cy="360"/>
          </a:xfrm>
          <a:prstGeom prst="straightConnector1">
            <a:avLst/>
          </a:prstGeom>
          <a:ln w="19050">
            <a:solidFill>
              <a:srgbClr val="297FD5"/>
            </a:solidFill>
            <a:round/>
            <a:tailEnd type="arrow" w="med" len="med"/>
          </a:ln>
        </p:spPr>
      </p:cxnSp>
      <p:cxnSp>
        <p:nvCxnSpPr>
          <p:cNvPr id="278" name="Connettore 2 35"/>
          <p:cNvCxnSpPr/>
          <p:nvPr/>
        </p:nvCxnSpPr>
        <p:spPr>
          <a:xfrm>
            <a:off x="8957520" y="2575080"/>
            <a:ext cx="360" cy="1002240"/>
          </a:xfrm>
          <a:prstGeom prst="straightConnector1">
            <a:avLst/>
          </a:prstGeom>
          <a:ln w="19050">
            <a:solidFill>
              <a:srgbClr val="297FD5"/>
            </a:solidFill>
            <a:round/>
            <a:tailEnd type="arrow" w="med" len="med"/>
          </a:ln>
        </p:spPr>
      </p:cxnSp>
      <p:cxnSp>
        <p:nvCxnSpPr>
          <p:cNvPr id="279" name="Connettore 2 38"/>
          <p:cNvCxnSpPr/>
          <p:nvPr/>
        </p:nvCxnSpPr>
        <p:spPr>
          <a:xfrm flipH="1">
            <a:off x="3173760" y="2423520"/>
            <a:ext cx="4792680" cy="1305360"/>
          </a:xfrm>
          <a:prstGeom prst="straightConnector1">
            <a:avLst/>
          </a:prstGeom>
          <a:ln w="19050">
            <a:solidFill>
              <a:srgbClr val="297FD5"/>
            </a:solidFill>
            <a:round/>
            <a:tailEnd type="arrow" w="med" len="med"/>
          </a:ln>
        </p:spPr>
      </p:cxn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EA2E7A6E-DA3E-1B6B-BEF7-DBAA4EE04A9B}"/>
              </a:ext>
            </a:extLst>
          </p:cNvPr>
          <p:cNvCxnSpPr/>
          <p:nvPr/>
        </p:nvCxnSpPr>
        <p:spPr>
          <a:xfrm>
            <a:off x="2801520" y="4621860"/>
            <a:ext cx="1143000" cy="36576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B9739CE8-35F4-6E2B-98A4-AD8A9452CD0A}"/>
              </a:ext>
            </a:extLst>
          </p:cNvPr>
          <p:cNvCxnSpPr/>
          <p:nvPr/>
        </p:nvCxnSpPr>
        <p:spPr>
          <a:xfrm flipH="1">
            <a:off x="7068312" y="4767480"/>
            <a:ext cx="906408" cy="22014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CasellaDiTesto 2"/>
          <p:cNvSpPr/>
          <p:nvPr/>
        </p:nvSpPr>
        <p:spPr>
          <a:xfrm>
            <a:off x="3048840" y="366120"/>
            <a:ext cx="609408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3600" b="1" strike="noStrike" spc="-1">
                <a:solidFill>
                  <a:schemeClr val="dk2"/>
                </a:solidFill>
                <a:latin typeface="Calibri"/>
              </a:rPr>
              <a:t>Trattamento intraoperatorio secondo le linee guida</a:t>
            </a:r>
            <a:endParaRPr lang="it-IT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CasellaDiTesto 4"/>
          <p:cNvSpPr/>
          <p:nvPr/>
        </p:nvSpPr>
        <p:spPr>
          <a:xfrm>
            <a:off x="1020960" y="1935360"/>
            <a:ext cx="9818280" cy="340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800" b="0" strike="noStrike" spc="-1" dirty="0">
                <a:solidFill>
                  <a:srgbClr val="232B34"/>
                </a:solidFill>
                <a:latin typeface="Calibri"/>
              </a:rPr>
              <a:t>1.Ridurre l’ernia con </a:t>
            </a:r>
            <a:r>
              <a:rPr lang="it-IT" sz="1800" b="1" strike="noStrike" spc="-1" dirty="0">
                <a:solidFill>
                  <a:srgbClr val="232B34"/>
                </a:solidFill>
                <a:latin typeface="Calibri"/>
              </a:rPr>
              <a:t>manipolazione atraumatica</a:t>
            </a:r>
            <a:r>
              <a:rPr lang="it-IT" sz="1800" b="0" strike="noStrike" spc="-1" dirty="0">
                <a:solidFill>
                  <a:srgbClr val="232B34"/>
                </a:solidFill>
                <a:latin typeface="Calibri"/>
              </a:rPr>
              <a:t>, evitando lesioni di un’ansa molto distesa.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800" b="0" strike="noStrike" spc="-1" dirty="0">
                <a:solidFill>
                  <a:srgbClr val="232B34"/>
                </a:solidFill>
                <a:latin typeface="Calibri"/>
              </a:rPr>
              <a:t>2. Valutare sistematicamente la </a:t>
            </a:r>
            <a:r>
              <a:rPr lang="it-IT" sz="1800" b="1" strike="noStrike" spc="-1" dirty="0">
                <a:solidFill>
                  <a:srgbClr val="232B34"/>
                </a:solidFill>
                <a:latin typeface="Calibri"/>
              </a:rPr>
              <a:t>vitalità intestinale</a:t>
            </a:r>
            <a:r>
              <a:rPr lang="it-IT" sz="1800" b="0" strike="noStrike" spc="-1" dirty="0">
                <a:solidFill>
                  <a:srgbClr val="232B34"/>
                </a:solidFill>
                <a:latin typeface="Calibri"/>
              </a:rPr>
              <a:t>: colore, peristalsi, pulsazioni/vascolarizzazione e, se disponibile, fluorescenza ICG.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800" b="0" strike="noStrike" spc="-1" dirty="0">
                <a:solidFill>
                  <a:srgbClr val="232B34"/>
                </a:solidFill>
                <a:latin typeface="Calibri"/>
              </a:rPr>
              <a:t>3. Se ischemia irreversibile: resezione del segmento non vitale e ricostruzione appropriata.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800" b="0" strike="noStrike" spc="-1" dirty="0">
                <a:solidFill>
                  <a:srgbClr val="232B34"/>
                </a:solidFill>
                <a:latin typeface="Calibri"/>
              </a:rPr>
              <a:t>4. </a:t>
            </a:r>
            <a:r>
              <a:rPr lang="it-IT" sz="1800" b="1" strike="noStrike" spc="-1" dirty="0">
                <a:solidFill>
                  <a:srgbClr val="232B34"/>
                </a:solidFill>
                <a:latin typeface="Calibri"/>
              </a:rPr>
              <a:t>Identificare tutti i difetti </a:t>
            </a:r>
            <a:r>
              <a:rPr lang="it-IT" sz="1800" b="0" strike="noStrike" spc="-1" dirty="0">
                <a:solidFill>
                  <a:srgbClr val="232B34"/>
                </a:solidFill>
                <a:latin typeface="Calibri"/>
              </a:rPr>
              <a:t>potenzialmente erniari e non limitarsi al solo difetto responsabile dell’episodio.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800" b="0" strike="noStrike" spc="-1" dirty="0">
                <a:solidFill>
                  <a:srgbClr val="232B34"/>
                </a:solidFill>
                <a:latin typeface="Calibri"/>
              </a:rPr>
              <a:t>5</a:t>
            </a:r>
            <a:r>
              <a:rPr lang="it-IT" sz="1800" b="1" strike="noStrike" spc="-1" dirty="0">
                <a:solidFill>
                  <a:srgbClr val="232B34"/>
                </a:solidFill>
                <a:latin typeface="Calibri"/>
              </a:rPr>
              <a:t>. Chiudere il difetto con materiale non riassorbibile</a:t>
            </a:r>
            <a:r>
              <a:rPr lang="it-IT" sz="1800" b="0" strike="noStrike" spc="-1" dirty="0">
                <a:solidFill>
                  <a:srgbClr val="232B34"/>
                </a:solidFill>
                <a:latin typeface="Calibri"/>
              </a:rPr>
              <a:t>, con sutura continua o punti staccati secondo tecnica ed esperienza del centro.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r>
              <a:rPr lang="it-IT" sz="1800" b="0" strike="noStrike" spc="-1" dirty="0">
                <a:solidFill>
                  <a:srgbClr val="232B34"/>
                </a:solidFill>
                <a:latin typeface="Calibri"/>
              </a:rPr>
              <a:t>6. Se non si trova un’ernia interna: esplorare l’intero tenue per aderenze, intussuscezione, </a:t>
            </a:r>
            <a:r>
              <a:rPr lang="it-IT" sz="1800" b="0" strike="noStrike" spc="-1" dirty="0" err="1">
                <a:solidFill>
                  <a:srgbClr val="232B34"/>
                </a:solidFill>
                <a:latin typeface="Calibri"/>
              </a:rPr>
              <a:t>volvulus</a:t>
            </a:r>
            <a:r>
              <a:rPr lang="it-IT" sz="1800" b="0" strike="noStrike" spc="-1" dirty="0">
                <a:solidFill>
                  <a:srgbClr val="232B34"/>
                </a:solidFill>
                <a:latin typeface="Calibri"/>
              </a:rPr>
              <a:t> o altre cause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asellaDiTesto 4"/>
          <p:cNvSpPr/>
          <p:nvPr/>
        </p:nvSpPr>
        <p:spPr>
          <a:xfrm>
            <a:off x="2967480" y="565920"/>
            <a:ext cx="6094080" cy="1383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2800" b="1" strike="noStrike" spc="-1" dirty="0">
                <a:solidFill>
                  <a:schemeClr val="dk2"/>
                </a:solidFill>
                <a:latin typeface="Calibri"/>
              </a:rPr>
              <a:t>Prevenzione: si </a:t>
            </a:r>
            <a:r>
              <a:rPr lang="it-IT" sz="2800" b="1" strike="noStrike" spc="-1" dirty="0" err="1">
                <a:solidFill>
                  <a:schemeClr val="dk2"/>
                </a:solidFill>
                <a:latin typeface="Calibri"/>
              </a:rPr>
              <a:t>puo</a:t>
            </a:r>
            <a:r>
              <a:rPr lang="it-IT" sz="2800" b="1" strike="noStrike" spc="-1" dirty="0">
                <a:solidFill>
                  <a:schemeClr val="dk2"/>
                </a:solidFill>
                <a:latin typeface="Calibri"/>
              </a:rPr>
              <a:t>?</a:t>
            </a:r>
          </a:p>
          <a:p>
            <a:pPr algn="ctr" defTabSz="914400">
              <a:lnSpc>
                <a:spcPct val="100000"/>
              </a:lnSpc>
            </a:pPr>
            <a:r>
              <a:rPr lang="it-IT" sz="2800" b="1" strike="noStrike" spc="-1" dirty="0">
                <a:solidFill>
                  <a:schemeClr val="dk2"/>
                </a:solidFill>
                <a:latin typeface="Calibri"/>
              </a:rPr>
              <a:t>come prevenire le ernie interne in chirurgia bariatrica</a:t>
            </a:r>
            <a:endParaRPr lang="it-IT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CasellaDiTesto 5"/>
          <p:cNvSpPr/>
          <p:nvPr/>
        </p:nvSpPr>
        <p:spPr>
          <a:xfrm>
            <a:off x="762912" y="1996968"/>
            <a:ext cx="9765000" cy="420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defTabSz="914400">
              <a:lnSpc>
                <a:spcPct val="100000"/>
              </a:lnSpc>
              <a:buClr>
                <a:srgbClr val="242852"/>
              </a:buClr>
              <a:buFont typeface="Calibri Light"/>
              <a:buAutoNum type="arabicPeriod"/>
            </a:pPr>
            <a:r>
              <a:rPr lang="en-US" sz="1800" b="1" strike="noStrike" spc="-1" dirty="0">
                <a:solidFill>
                  <a:schemeClr val="dk2"/>
                </a:solidFill>
                <a:latin typeface="Calibri"/>
              </a:rPr>
              <a:t>CHIUSURA DIFETTO: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SI 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&gt; Uno studio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osservazionale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del 2019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su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3.124 RYGB ha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riportato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una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riduzione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delle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ernie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interne 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dopo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l'introduzione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della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chiusura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sistematica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dei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difetti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, 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da circa 3,34% a 0,91%. 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Trial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randomizzato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multicentrico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(2.507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pazienti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)del 2016 ha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mostrato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come la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chiusura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dei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difetti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mesenterici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rispetto alla non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chiusura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ha 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ridotto il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rischio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di reintervento per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occlusione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intestinale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a 3 anni: 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5,5% vs 10,2%; 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HR 0,56. È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stato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osservato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un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aumento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di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alcune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complicanze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precoci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, in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particolare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legate al kinking della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jejunojejunostomia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.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Follow-up a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lungo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termine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dello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stesso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programma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randomizzato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. Dal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giorno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31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fino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a 10 anni, il 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reintervento per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occlusione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del tenue è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stato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7,8% con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chiusura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contro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14,9% senza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chiusura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; SHR 0,42. Il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beneficio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della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chiusura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persiste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quindi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nel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lungo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periodo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.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CasellaDiTesto 4"/>
          <p:cNvSpPr/>
          <p:nvPr/>
        </p:nvSpPr>
        <p:spPr>
          <a:xfrm>
            <a:off x="2967480" y="565920"/>
            <a:ext cx="6094080" cy="94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2800" b="1" strike="noStrike" spc="-1">
                <a:solidFill>
                  <a:schemeClr val="dk2"/>
                </a:solidFill>
                <a:latin typeface="Calibri"/>
              </a:rPr>
              <a:t>Prevenzione: come prevenire le ernie interne in chirurgia bariatrica</a:t>
            </a:r>
            <a:endParaRPr lang="it-IT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CasellaDiTesto 5"/>
          <p:cNvSpPr/>
          <p:nvPr/>
        </p:nvSpPr>
        <p:spPr>
          <a:xfrm>
            <a:off x="1131840" y="2627640"/>
            <a:ext cx="976500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MA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800" b="0" strike="noStrike" spc="-1" dirty="0" err="1">
                <a:solidFill>
                  <a:schemeClr val="dk1"/>
                </a:solidFill>
                <a:latin typeface="Calibri"/>
              </a:rPr>
              <a:t>Taselaar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 et al. 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in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un'analisi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retrospettiva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pubblicata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nel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2025 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non ha trovato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una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differenza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significativa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nell'incidenza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di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ernia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interna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tra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chiusura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e non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chiusura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(circa 2,84% vs 2,80%), ma 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ha </a:t>
            </a:r>
            <a:r>
              <a:rPr lang="en-US" sz="1800" b="0" strike="noStrike" spc="-1" dirty="0" err="1">
                <a:solidFill>
                  <a:schemeClr val="dk1"/>
                </a:solidFill>
                <a:latin typeface="Calibri"/>
              </a:rPr>
              <a:t>confermato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la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possibilità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di kinking della </a:t>
            </a:r>
            <a:r>
              <a:rPr lang="en-US" b="1" spc="-1" dirty="0" err="1">
                <a:solidFill>
                  <a:schemeClr val="dk1"/>
                </a:solidFill>
                <a:latin typeface="Calibri"/>
              </a:rPr>
              <a:t>digiuno-digiuno</a:t>
            </a:r>
            <a:r>
              <a:rPr lang="en-US" b="1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b="1" spc="-1">
                <a:solidFill>
                  <a:schemeClr val="dk1"/>
                </a:solidFill>
                <a:latin typeface="Calibri"/>
              </a:rPr>
              <a:t>anastomosi</a:t>
            </a:r>
            <a:r>
              <a:rPr lang="en-US" sz="1800" b="1" strike="noStrike" spc="-1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nel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gruppo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sottoposto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a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chiusura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Pertanto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non vi è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ancora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una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indicazione</a:t>
            </a: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 </a:t>
            </a:r>
            <a:r>
              <a:rPr lang="en-US" sz="1800" b="1" strike="noStrike" spc="-1" dirty="0" err="1">
                <a:solidFill>
                  <a:schemeClr val="dk1"/>
                </a:solidFill>
                <a:latin typeface="Calibri"/>
              </a:rPr>
              <a:t>univoca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CasellaDiTesto 4"/>
          <p:cNvSpPr/>
          <p:nvPr/>
        </p:nvSpPr>
        <p:spPr>
          <a:xfrm>
            <a:off x="2967480" y="565920"/>
            <a:ext cx="6094080" cy="94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2800" b="1" strike="noStrike" spc="-1">
                <a:solidFill>
                  <a:schemeClr val="dk2"/>
                </a:solidFill>
                <a:latin typeface="Calibri"/>
              </a:rPr>
              <a:t>Prevenzione: come prevenire le ernie interne in chirurgia bariatrica</a:t>
            </a:r>
            <a:endParaRPr lang="it-IT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CasellaDiTesto 5"/>
          <p:cNvSpPr/>
          <p:nvPr/>
        </p:nvSpPr>
        <p:spPr>
          <a:xfrm>
            <a:off x="1127520" y="2760840"/>
            <a:ext cx="10226880" cy="283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dk2"/>
                </a:solidFill>
                <a:latin typeface="Calibri"/>
              </a:rPr>
              <a:t>POSIZIONAMENTO ANSA ALIMENTARE: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dk1"/>
                </a:solidFill>
                <a:latin typeface="Calibri"/>
              </a:rPr>
              <a:t>ANTECOLICA </a:t>
            </a: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&gt; 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la prevenzione dell’ernia interna si ottiene privilegiando un </a:t>
            </a:r>
            <a:r>
              <a:rPr lang="it-IT" sz="1800" b="0" strike="noStrike" spc="-1" dirty="0" err="1">
                <a:solidFill>
                  <a:schemeClr val="dk1"/>
                </a:solidFill>
                <a:latin typeface="Calibri"/>
              </a:rPr>
              <a:t>routing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 che minimizzi i difetti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Rondelli et al., Obes </a:t>
            </a:r>
            <a:r>
              <a:rPr lang="it-IT" sz="1800" b="0" strike="noStrike" spc="-1" dirty="0" err="1">
                <a:solidFill>
                  <a:schemeClr val="dk1"/>
                </a:solidFill>
                <a:latin typeface="Calibri"/>
              </a:rPr>
              <a:t>Surg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 2015 – meta-analisi (14 studi; n=13.660) : conclude che l’</a:t>
            </a:r>
            <a:r>
              <a:rPr lang="it-IT" sz="1800" b="1" strike="noStrike" spc="-1" dirty="0" err="1">
                <a:solidFill>
                  <a:schemeClr val="dk1"/>
                </a:solidFill>
                <a:latin typeface="Calibri"/>
              </a:rPr>
              <a:t>antecolico</a:t>
            </a:r>
            <a:r>
              <a:rPr lang="it-IT" sz="1800" b="1" strike="noStrike" spc="-1" dirty="0">
                <a:solidFill>
                  <a:schemeClr val="dk1"/>
                </a:solidFill>
                <a:latin typeface="Calibri"/>
              </a:rPr>
              <a:t> è associato a minore incidenza di ernia interna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, ma sottolinea che il ruolo della </a:t>
            </a:r>
            <a:r>
              <a:rPr lang="it-IT" sz="1800" b="1" strike="noStrike" spc="-1" dirty="0">
                <a:solidFill>
                  <a:schemeClr val="dk1"/>
                </a:solidFill>
                <a:latin typeface="Calibri"/>
              </a:rPr>
              <a:t>chiusura dei difetti</a:t>
            </a:r>
            <a:r>
              <a:rPr lang="it-IT" sz="1800" b="0" strike="noStrike" spc="-1" dirty="0">
                <a:solidFill>
                  <a:schemeClr val="dk1"/>
                </a:solidFill>
                <a:latin typeface="Calibri"/>
              </a:rPr>
              <a:t> non è ben controllato nei dataset inclusi (confondente importante)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strike="noStrike" spc="-1" dirty="0">
                <a:solidFill>
                  <a:schemeClr val="dk1"/>
                </a:solidFill>
                <a:latin typeface="Calibri"/>
              </a:rPr>
              <a:t> </a:t>
            </a: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extBox 4"/>
          <p:cNvSpPr/>
          <p:nvPr/>
        </p:nvSpPr>
        <p:spPr>
          <a:xfrm>
            <a:off x="1946160" y="6243120"/>
            <a:ext cx="8360280" cy="394200"/>
          </a:xfrm>
          <a:prstGeom prst="rect">
            <a:avLst/>
          </a:prstGeom>
          <a:solidFill>
            <a:schemeClr val="bg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2000" b="1" strike="noStrike" spc="-1">
                <a:solidFill>
                  <a:schemeClr val="dk2"/>
                </a:solidFill>
                <a:latin typeface="Calibri"/>
              </a:rPr>
              <a:t>POST-RYGB + DOLORE ADDOMINALE = PENSARE SEMPRE A INTERNAL HERNIA</a:t>
            </a:r>
            <a:endParaRPr lang="it-IT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CasellaDiTesto 6"/>
          <p:cNvSpPr/>
          <p:nvPr/>
        </p:nvSpPr>
        <p:spPr>
          <a:xfrm>
            <a:off x="3047400" y="3184920"/>
            <a:ext cx="6094080" cy="48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2600" b="1" strike="noStrike" spc="-1">
                <a:solidFill>
                  <a:srgbClr val="FFFFFF"/>
                </a:solidFill>
                <a:latin typeface="Calibri"/>
              </a:rPr>
              <a:t>17. Take-home messages</a:t>
            </a:r>
            <a:endParaRPr lang="it-IT" sz="2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CasellaDiTesto 7"/>
          <p:cNvSpPr/>
          <p:nvPr/>
        </p:nvSpPr>
        <p:spPr>
          <a:xfrm>
            <a:off x="3346920" y="417240"/>
            <a:ext cx="4589280" cy="79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2800" b="1" strike="noStrike" spc="-1">
                <a:solidFill>
                  <a:schemeClr val="dk2"/>
                </a:solidFill>
                <a:latin typeface="Calibri"/>
              </a:rPr>
              <a:t>Take-home messages</a:t>
            </a:r>
            <a:endParaRPr lang="it-IT" sz="2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Rounded Rectangle 3"/>
          <p:cNvSpPr/>
          <p:nvPr/>
        </p:nvSpPr>
        <p:spPr>
          <a:xfrm>
            <a:off x="685800" y="1097280"/>
            <a:ext cx="639720" cy="639720"/>
          </a:xfrm>
          <a:prstGeom prst="roundRect">
            <a:avLst>
              <a:gd name="adj" fmla="val 16667"/>
            </a:avLst>
          </a:prstGeom>
          <a:solidFill>
            <a:srgbClr val="B03737"/>
          </a:solidFill>
          <a:ln w="19050">
            <a:solidFill>
              <a:srgbClr val="B03737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92" name="TextBox 4"/>
          <p:cNvSpPr/>
          <p:nvPr/>
        </p:nvSpPr>
        <p:spPr>
          <a:xfrm>
            <a:off x="813960" y="1250640"/>
            <a:ext cx="3837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600" b="1" strike="noStrike" spc="-1">
                <a:solidFill>
                  <a:srgbClr val="232B34"/>
                </a:solidFill>
                <a:latin typeface="Calibri"/>
              </a:rPr>
              <a:t>01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Rounded Rectangle 5"/>
          <p:cNvSpPr/>
          <p:nvPr/>
        </p:nvSpPr>
        <p:spPr>
          <a:xfrm>
            <a:off x="1463040" y="1097280"/>
            <a:ext cx="4708800" cy="63972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B03737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94" name="Rounded Rectangle 7"/>
          <p:cNvSpPr/>
          <p:nvPr/>
        </p:nvSpPr>
        <p:spPr>
          <a:xfrm>
            <a:off x="6355080" y="1097280"/>
            <a:ext cx="639720" cy="63972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297FD5">
                <a:lumMod val="75000"/>
              </a:srgbClr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95" name="TextBox 8"/>
          <p:cNvSpPr/>
          <p:nvPr/>
        </p:nvSpPr>
        <p:spPr>
          <a:xfrm>
            <a:off x="6483240" y="1250640"/>
            <a:ext cx="3837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600" b="1" strike="noStrike" spc="-1">
                <a:solidFill>
                  <a:srgbClr val="232B34"/>
                </a:solidFill>
                <a:latin typeface="Calibri"/>
              </a:rPr>
              <a:t>02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Rounded Rectangle 9"/>
          <p:cNvSpPr/>
          <p:nvPr/>
        </p:nvSpPr>
        <p:spPr>
          <a:xfrm>
            <a:off x="7132320" y="1097280"/>
            <a:ext cx="4708800" cy="63972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297FD5">
                <a:lumMod val="75000"/>
              </a:srgbClr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97" name="TextBox 10"/>
          <p:cNvSpPr/>
          <p:nvPr/>
        </p:nvSpPr>
        <p:spPr>
          <a:xfrm>
            <a:off x="1888200" y="1140840"/>
            <a:ext cx="362052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La sintomatologia intermittente può precedere l’evento acuto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Rounded Rectangle 11"/>
          <p:cNvSpPr/>
          <p:nvPr/>
        </p:nvSpPr>
        <p:spPr>
          <a:xfrm>
            <a:off x="685800" y="2606040"/>
            <a:ext cx="639720" cy="639720"/>
          </a:xfrm>
          <a:prstGeom prst="roundRect">
            <a:avLst>
              <a:gd name="adj" fmla="val 16667"/>
            </a:avLst>
          </a:prstGeom>
          <a:solidFill>
            <a:srgbClr val="30807E"/>
          </a:solidFill>
          <a:ln w="19050">
            <a:solidFill>
              <a:srgbClr val="30807E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99" name="TextBox 12"/>
          <p:cNvSpPr/>
          <p:nvPr/>
        </p:nvSpPr>
        <p:spPr>
          <a:xfrm>
            <a:off x="813960" y="2759400"/>
            <a:ext cx="3837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600" b="1" strike="noStrike" spc="-1">
                <a:solidFill>
                  <a:srgbClr val="232B34"/>
                </a:solidFill>
                <a:latin typeface="Calibri"/>
              </a:rPr>
              <a:t>03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Rounded Rectangle 13"/>
          <p:cNvSpPr/>
          <p:nvPr/>
        </p:nvSpPr>
        <p:spPr>
          <a:xfrm>
            <a:off x="1463040" y="2606040"/>
            <a:ext cx="4708800" cy="63972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30807E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01" name="TextBox 14"/>
          <p:cNvSpPr/>
          <p:nvPr/>
        </p:nvSpPr>
        <p:spPr>
          <a:xfrm>
            <a:off x="7170480" y="1238400"/>
            <a:ext cx="467856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TC: utile, ma mai interpretare un singolo segno in isolamento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Rounded Rectangle 15"/>
          <p:cNvSpPr/>
          <p:nvPr/>
        </p:nvSpPr>
        <p:spPr>
          <a:xfrm>
            <a:off x="6355080" y="2606040"/>
            <a:ext cx="639720" cy="639720"/>
          </a:xfrm>
          <a:prstGeom prst="roundRect">
            <a:avLst>
              <a:gd name="adj" fmla="val 16667"/>
            </a:avLst>
          </a:prstGeom>
          <a:solidFill>
            <a:srgbClr val="D07C30"/>
          </a:solidFill>
          <a:ln w="19050">
            <a:solidFill>
              <a:srgbClr val="D07C30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03" name="TextBox 16"/>
          <p:cNvSpPr/>
          <p:nvPr/>
        </p:nvSpPr>
        <p:spPr>
          <a:xfrm>
            <a:off x="6483240" y="2759400"/>
            <a:ext cx="3837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600" b="1" strike="noStrike" spc="-1">
                <a:solidFill>
                  <a:srgbClr val="232B34"/>
                </a:solidFill>
                <a:latin typeface="Calibri"/>
              </a:rPr>
              <a:t>04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4" name="Rounded Rectangle 17"/>
          <p:cNvSpPr/>
          <p:nvPr/>
        </p:nvSpPr>
        <p:spPr>
          <a:xfrm>
            <a:off x="7132320" y="2606040"/>
            <a:ext cx="4708800" cy="63972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D07C30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05" name="TextBox 18"/>
          <p:cNvSpPr/>
          <p:nvPr/>
        </p:nvSpPr>
        <p:spPr>
          <a:xfrm>
            <a:off x="1591200" y="2667600"/>
            <a:ext cx="413280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Mesenteric swirl = segnale d’allarme, da integrare con clinica e SBO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6" name="Rounded Rectangle 19"/>
          <p:cNvSpPr/>
          <p:nvPr/>
        </p:nvSpPr>
        <p:spPr>
          <a:xfrm>
            <a:off x="685800" y="4114800"/>
            <a:ext cx="639720" cy="639720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172B4D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07" name="TextBox 20"/>
          <p:cNvSpPr/>
          <p:nvPr/>
        </p:nvSpPr>
        <p:spPr>
          <a:xfrm>
            <a:off x="813960" y="4268160"/>
            <a:ext cx="3837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600" b="1" strike="noStrike" spc="-1">
                <a:solidFill>
                  <a:srgbClr val="232B34"/>
                </a:solidFill>
                <a:latin typeface="Calibri"/>
              </a:rPr>
              <a:t>05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8" name="Rounded Rectangle 21"/>
          <p:cNvSpPr/>
          <p:nvPr/>
        </p:nvSpPr>
        <p:spPr>
          <a:xfrm>
            <a:off x="1463040" y="4114800"/>
            <a:ext cx="4708800" cy="63972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172B4D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09" name="TextBox 22"/>
          <p:cNvSpPr/>
          <p:nvPr/>
        </p:nvSpPr>
        <p:spPr>
          <a:xfrm>
            <a:off x="1654920" y="4176360"/>
            <a:ext cx="373968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La soglia per la laparoscopia deve essere bassa nel sospetto persistente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0" name="Rounded Rectangle 23"/>
          <p:cNvSpPr/>
          <p:nvPr/>
        </p:nvSpPr>
        <p:spPr>
          <a:xfrm>
            <a:off x="6355080" y="4114800"/>
            <a:ext cx="639720" cy="639720"/>
          </a:xfrm>
          <a:prstGeom prst="roundRect">
            <a:avLst>
              <a:gd name="adj" fmla="val 16667"/>
            </a:avLst>
          </a:prstGeom>
          <a:solidFill>
            <a:srgbClr val="2F67A5"/>
          </a:solidFill>
          <a:ln w="19050">
            <a:solidFill>
              <a:srgbClr val="2F67A5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11" name="TextBox 24"/>
          <p:cNvSpPr/>
          <p:nvPr/>
        </p:nvSpPr>
        <p:spPr>
          <a:xfrm>
            <a:off x="6483240" y="4268160"/>
            <a:ext cx="3837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600" b="1" strike="noStrike" spc="-1">
                <a:solidFill>
                  <a:srgbClr val="232B34"/>
                </a:solidFill>
                <a:latin typeface="Calibri"/>
              </a:rPr>
              <a:t>06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Rounded Rectangle 25"/>
          <p:cNvSpPr/>
          <p:nvPr/>
        </p:nvSpPr>
        <p:spPr>
          <a:xfrm>
            <a:off x="7178040" y="4114800"/>
            <a:ext cx="4663080" cy="63972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2F67A5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13" name="TextBox 6"/>
          <p:cNvSpPr/>
          <p:nvPr/>
        </p:nvSpPr>
        <p:spPr>
          <a:xfrm>
            <a:off x="7387560" y="2765160"/>
            <a:ext cx="355824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Una prima riparazione non esclude la recidiva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Rounded Rectangle 21"/>
          <p:cNvSpPr/>
          <p:nvPr/>
        </p:nvSpPr>
        <p:spPr>
          <a:xfrm>
            <a:off x="4165200" y="5330880"/>
            <a:ext cx="4708800" cy="639720"/>
          </a:xfrm>
          <a:prstGeom prst="roundRect">
            <a:avLst>
              <a:gd name="adj" fmla="val 16667"/>
            </a:avLst>
          </a:prstGeom>
          <a:solidFill>
            <a:srgbClr val="F2F5F8"/>
          </a:solidFill>
          <a:ln w="19050">
            <a:solidFill>
              <a:srgbClr val="172B4D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15" name="Rounded Rectangle 23"/>
          <p:cNvSpPr/>
          <p:nvPr/>
        </p:nvSpPr>
        <p:spPr>
          <a:xfrm>
            <a:off x="3205080" y="5323680"/>
            <a:ext cx="639720" cy="639720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2F67A5"/>
            </a:solidFill>
            <a:round/>
          </a:ln>
          <a:effectLst>
            <a:outerShdw blurRad="38160" dist="25455" dir="2700000" algn="b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it-IT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16" name="TextBox 24"/>
          <p:cNvSpPr/>
          <p:nvPr/>
        </p:nvSpPr>
        <p:spPr>
          <a:xfrm>
            <a:off x="3309120" y="5477040"/>
            <a:ext cx="38520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600" b="1" strike="noStrike" spc="-1">
                <a:solidFill>
                  <a:srgbClr val="232B34"/>
                </a:solidFill>
                <a:latin typeface="Calibri"/>
              </a:rPr>
              <a:t>07</a:t>
            </a:r>
            <a:endParaRPr lang="it-IT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TextBox 26"/>
          <p:cNvSpPr/>
          <p:nvPr/>
        </p:nvSpPr>
        <p:spPr>
          <a:xfrm>
            <a:off x="4677120" y="5374440"/>
            <a:ext cx="349272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it-IT" sz="1400" b="1" strike="noStrike" spc="-1">
                <a:solidFill>
                  <a:srgbClr val="232B34"/>
                </a:solidFill>
                <a:latin typeface="Calibri"/>
              </a:rPr>
              <a:t>Prevenzione = tecnica di chiusura meticolosa dei difetti + anatomia corretta + follow-up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CasellaDiTesto 60"/>
          <p:cNvSpPr/>
          <p:nvPr/>
        </p:nvSpPr>
        <p:spPr>
          <a:xfrm>
            <a:off x="7736760" y="4281120"/>
            <a:ext cx="445500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1400" b="1" strike="noStrike" spc="-1">
                <a:solidFill>
                  <a:schemeClr val="dk1"/>
                </a:solidFill>
                <a:latin typeface="Calibri"/>
              </a:rPr>
              <a:t>valutazione della vitalità e chiusura dei difetti</a:t>
            </a:r>
            <a:endParaRPr lang="it-IT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CasellaDiTesto 1"/>
          <p:cNvSpPr/>
          <p:nvPr/>
        </p:nvSpPr>
        <p:spPr>
          <a:xfrm>
            <a:off x="630360" y="461520"/>
            <a:ext cx="9658440" cy="594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it-IT" sz="1800" b="0" strike="noStrike" spc="-1">
                <a:solidFill>
                  <a:schemeClr val="dk1"/>
                </a:solidFill>
                <a:latin typeface="Calibri"/>
              </a:rPr>
              <a:t>BIBLIOGRAFIA:</a:t>
            </a: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250" b="0" strike="noStrike" spc="-1">
                <a:solidFill>
                  <a:srgbClr val="232B34"/>
                </a:solidFill>
                <a:latin typeface="Calibri"/>
              </a:rPr>
              <a:t>Geubbels N, et al. Meta-analysis of internal herniation after gastric bypass surgery. Br J Surg. 2015;102:451–460. doi:10.1002/bjs.9738.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250" b="0" strike="noStrike" spc="-1">
                <a:solidFill>
                  <a:srgbClr val="232B34"/>
                </a:solidFill>
                <a:latin typeface="Calibri"/>
              </a:rPr>
              <a:t> Lockhart ME, et al. Internal hernia after gastric bypass: sensitivity and specificity of seven CT signs. AJR. 2007;188:745–750. doi:10.2214/AJR.06.0541.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250" b="0" strike="noStrike" spc="-1">
                <a:solidFill>
                  <a:srgbClr val="232B34"/>
                </a:solidFill>
                <a:latin typeface="Calibri"/>
              </a:rPr>
              <a:t>Iannuccilli JD, et al. Sensitivity and specificity of eight CT signs... Clin Radiol. 2009;64:373–380. doi:10.1016/j.crad.2008.10.008.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250" b="0" strike="noStrike" spc="-1">
                <a:solidFill>
                  <a:srgbClr val="232B34"/>
                </a:solidFill>
                <a:latin typeface="Calibri"/>
              </a:rPr>
              <a:t> Atri M, et al. Internal Hernia After Laparoscopic RYGB: Optimal CT Signs. Radiology. 2017.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250" b="0" strike="noStrike" spc="-1">
                <a:solidFill>
                  <a:srgbClr val="232B34"/>
                </a:solidFill>
                <a:latin typeface="Calibri"/>
              </a:rPr>
              <a:t>Wood CG 3rd, Horowitz JM, Kelahan LC, Teitelbaum EN, Nikolaidis P, Feng C, Miller FH. Internal Hernias after Roux-en-Y Gastric Bypass: Clues to a Challenging Diagnosis. Radiographics. 2025 Oct;45(10):e240197. doi: 10.1148/rg.240197. PMID: 40934112.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250" b="0" strike="noStrike" spc="-1">
                <a:solidFill>
                  <a:srgbClr val="232B34"/>
                </a:solidFill>
                <a:latin typeface="Calibri"/>
              </a:rPr>
              <a:t> Muir D, et al. Mesenteric Defect Closure and the Rate of Internal Hernia... Obes Surg. 2023;33:2229–2236. doi:10.1007/s11695-023-06597-0.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250" b="0" strike="noStrike" spc="-1">
                <a:solidFill>
                  <a:srgbClr val="232B34"/>
                </a:solidFill>
                <a:latin typeface="Calibri"/>
              </a:rPr>
              <a:t>Cochrane Review. Closure of mesenteric defects for prevention of internal hernia after RYGB. 2025.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250" b="0" strike="noStrike" spc="-1">
                <a:solidFill>
                  <a:srgbClr val="232B34"/>
                </a:solidFill>
                <a:latin typeface="Calibri"/>
              </a:rPr>
              <a:t>OBA Guidelines. Operative management of acute abdomen after bariatric surgery in the emergency setting. 2022.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250" b="0" strike="noStrike" spc="-1">
                <a:solidFill>
                  <a:srgbClr val="232B34"/>
                </a:solidFill>
                <a:latin typeface="Calibri"/>
              </a:rPr>
              <a:t>EAES Clinical Practice Guidelines on bariatric surgery: update 2020, endorsed by IFSO-EC/EASO/ESPCOP.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250" b="0" strike="noStrike" spc="-1">
                <a:solidFill>
                  <a:srgbClr val="232B34"/>
                </a:solidFill>
                <a:latin typeface="Calibri"/>
              </a:rPr>
              <a:t>Suter M, et al. Meticulous Closure of Mesenteric Defects... Obes Surg. 2024. doi:10.1007/s11695-024-07306-1.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en-US" sz="1250" b="0" strike="noStrike" spc="-1">
                <a:solidFill>
                  <a:srgbClr val="232B34"/>
                </a:solidFill>
                <a:latin typeface="Calibri"/>
              </a:rPr>
              <a:t>Stenberg E, et al. Long-term outcomes of closure versus non-closure of mesenteric defects in laparoscopic gastric bypass. PMID: 37163240.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250" b="0" strike="noStrike" spc="-1">
                <a:solidFill>
                  <a:srgbClr val="232B34"/>
                </a:solidFill>
                <a:latin typeface="Calibri"/>
              </a:rPr>
              <a:t>Taselaar AE, de Bruin RWF, Kuijper TM, van der Harst E, Klaassen RA. Closure of Mesenteric Defects during Roux-en-Y Gastric Bypass Fails to Reduce Internal Herniation. Obes Surg. 2025 Aug;35(8):2959-2968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901"/>
              </a:spcAft>
              <a:buClr>
                <a:srgbClr val="232B34"/>
              </a:buClr>
              <a:buFont typeface="Calibri Light"/>
              <a:buAutoNum type="arabicPeriod"/>
            </a:pPr>
            <a:r>
              <a:rPr lang="it-IT" sz="1250" b="0" strike="noStrike" spc="-1">
                <a:solidFill>
                  <a:srgbClr val="232B34"/>
                </a:solidFill>
                <a:latin typeface="Calibri"/>
              </a:rPr>
              <a:t>Rondelli F, Bugiantella W, Desio M, Vedovati MC, Boni M, Avenia N, Guerra A. Antecolic or Retrocolic Alimentary Limb in Laparoscopic Roux-en-Y Gastric Bypass? A Meta-Analysis. Obes Surg. 2016 Jan;26(1):182-95</a:t>
            </a: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901"/>
              </a:spcAft>
            </a:pPr>
            <a:endParaRPr lang="it-IT" sz="1250" b="0" strike="noStrike" spc="-1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6629400" y="758880"/>
            <a:ext cx="4525920" cy="32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it-IT" sz="6000" b="1" strike="noStrike" spc="-52">
                <a:solidFill>
                  <a:srgbClr val="374D81"/>
                </a:solidFill>
                <a:latin typeface="Calibri"/>
              </a:rPr>
              <a:t>Grazie</a:t>
            </a:r>
            <a:endParaRPr lang="it-IT" sz="6000" b="0" strike="noStrike" spc="-1">
              <a:solidFill>
                <a:schemeClr val="dk1"/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RetrospectVTI">
  <a:themeElements>
    <a:clrScheme name="Blu cal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838</TotalTime>
  <Words>2225</Words>
  <Application>Microsoft Office PowerPoint</Application>
  <PresentationFormat>Widescreen</PresentationFormat>
  <Paragraphs>230</Paragraphs>
  <Slides>26</Slides>
  <Notes>0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20</vt:i4>
      </vt:variant>
      <vt:variant>
        <vt:lpstr>Titoli diapositive</vt:lpstr>
      </vt:variant>
      <vt:variant>
        <vt:i4>26</vt:i4>
      </vt:variant>
    </vt:vector>
  </HeadingPairs>
  <TitlesOfParts>
    <vt:vector size="52" baseType="lpstr">
      <vt:lpstr>Arial</vt:lpstr>
      <vt:lpstr>Calibri</vt:lpstr>
      <vt:lpstr>Calibri Light</vt:lpstr>
      <vt:lpstr>Symbol</vt:lpstr>
      <vt:lpstr>Times New Roman</vt:lpstr>
      <vt:lpstr>Wingdings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RetrospectVTI</vt:lpstr>
      <vt:lpstr>Recurrent Petersen’s hernia after Roux-en-Y gastric Bypass:  a case report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subject/>
  <dc:creator>Eliana Rispoli</dc:creator>
  <dc:description/>
  <cp:lastModifiedBy>francy.curatolo@gmail.com</cp:lastModifiedBy>
  <cp:revision>32</cp:revision>
  <dcterms:created xsi:type="dcterms:W3CDTF">2022-02-27T17:36:31Z</dcterms:created>
  <dcterms:modified xsi:type="dcterms:W3CDTF">2026-09-17T20:51:47Z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MClips">
    <vt:i4>3</vt:i4>
  </property>
  <property fmtid="{D5CDD505-2E9C-101B-9397-08002B2CF9AE}" pid="4" name="PresentationFormat">
    <vt:lpwstr>Widescreen</vt:lpwstr>
  </property>
  <property fmtid="{D5CDD505-2E9C-101B-9397-08002B2CF9AE}" pid="5" name="Slides">
    <vt:i4>27</vt:i4>
  </property>
</Properties>
</file>